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322" r:id="rId2"/>
    <p:sldId id="351" r:id="rId3"/>
    <p:sldId id="344" r:id="rId4"/>
    <p:sldId id="345" r:id="rId5"/>
    <p:sldId id="352" r:id="rId6"/>
    <p:sldId id="353" r:id="rId7"/>
    <p:sldId id="354" r:id="rId8"/>
    <p:sldId id="355" r:id="rId9"/>
    <p:sldId id="357" r:id="rId10"/>
    <p:sldId id="356" r:id="rId11"/>
    <p:sldId id="358" r:id="rId12"/>
    <p:sldId id="359" r:id="rId13"/>
    <p:sldId id="360" r:id="rId14"/>
    <p:sldId id="361" r:id="rId15"/>
    <p:sldId id="362" r:id="rId16"/>
    <p:sldId id="363" r:id="rId17"/>
    <p:sldId id="364" r:id="rId18"/>
    <p:sldId id="365" r:id="rId19"/>
    <p:sldId id="366" r:id="rId20"/>
    <p:sldId id="395" r:id="rId21"/>
    <p:sldId id="367" r:id="rId22"/>
    <p:sldId id="368" r:id="rId23"/>
    <p:sldId id="369" r:id="rId24"/>
    <p:sldId id="370" r:id="rId25"/>
    <p:sldId id="371" r:id="rId26"/>
    <p:sldId id="372" r:id="rId27"/>
    <p:sldId id="373" r:id="rId28"/>
    <p:sldId id="374" r:id="rId29"/>
    <p:sldId id="392" r:id="rId30"/>
    <p:sldId id="393" r:id="rId31"/>
    <p:sldId id="375" r:id="rId32"/>
    <p:sldId id="394" r:id="rId33"/>
    <p:sldId id="376" r:id="rId34"/>
    <p:sldId id="377" r:id="rId35"/>
    <p:sldId id="378" r:id="rId36"/>
    <p:sldId id="379" r:id="rId37"/>
    <p:sldId id="380" r:id="rId38"/>
    <p:sldId id="381" r:id="rId39"/>
    <p:sldId id="382" r:id="rId40"/>
    <p:sldId id="383" r:id="rId41"/>
    <p:sldId id="384" r:id="rId42"/>
    <p:sldId id="385" r:id="rId43"/>
    <p:sldId id="386" r:id="rId44"/>
    <p:sldId id="387" r:id="rId45"/>
    <p:sldId id="388" r:id="rId46"/>
    <p:sldId id="389" r:id="rId47"/>
    <p:sldId id="390" r:id="rId48"/>
    <p:sldId id="391" r:id="rId49"/>
  </p:sldIdLst>
  <p:sldSz cx="12190413" cy="6859588"/>
  <p:notesSz cx="6858000" cy="9144000"/>
  <p:embeddedFontLst>
    <p:embeddedFont>
      <p:font typeface="ＭＳ Ｐゴシック" panose="020B0600070205080204" pitchFamily="34" charset="-128"/>
      <p:regular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Noto Sans" panose="020B0604020202020204" charset="0"/>
      <p:regular r:id="rId57"/>
      <p:bold r:id="rId58"/>
      <p:italic r:id="rId59"/>
      <p:boldItalic r:id="rId60"/>
    </p:embeddedFont>
    <p:embeddedFont>
      <p:font typeface="Calibri Light" panose="020F0302020204030204" pitchFamily="34" charset="0"/>
      <p:regular r:id="rId61"/>
      <p:italic r:id="rId62"/>
    </p:embeddedFont>
    <p:embeddedFont>
      <p:font typeface="맑은 고딕" panose="020B0503020000020004" pitchFamily="34" charset="-127"/>
      <p:regular r:id="rId63"/>
      <p:bold r:id="rId64"/>
    </p:embeddedFont>
    <p:embeddedFont>
      <p:font typeface="굴림체" panose="020B0604020202020204" charset="-127"/>
      <p:regular r:id="rId65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97FE"/>
    <a:srgbClr val="010E54"/>
    <a:srgbClr val="03ECFF"/>
    <a:srgbClr val="17293D"/>
    <a:srgbClr val="1C89DB"/>
    <a:srgbClr val="CE9552"/>
    <a:srgbClr val="FF6100"/>
    <a:srgbClr val="BDDAEA"/>
    <a:srgbClr val="140D3B"/>
    <a:srgbClr val="F4AB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35" autoAdjust="0"/>
    <p:restoredTop sz="82881" autoAdjust="0"/>
  </p:normalViewPr>
  <p:slideViewPr>
    <p:cSldViewPr>
      <p:cViewPr varScale="1">
        <p:scale>
          <a:sx n="92" d="100"/>
          <a:sy n="92" d="100"/>
        </p:scale>
        <p:origin x="1524" y="84"/>
      </p:cViewPr>
      <p:guideLst>
        <p:guide orient="horz" pos="2160"/>
        <p:guide pos="2880"/>
        <p:guide orient="horz" pos="216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3546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2022-11-11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2022-11-11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sz="1800" b="0" i="0" u="none" strike="noStrike" baseline="0" dirty="0">
              <a:latin typeface="Times-Roman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132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sz="1800" b="0" i="0" u="none" strike="noStrike" baseline="0" dirty="0">
              <a:latin typeface="Times-Roman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866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555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3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two players MAX and MIN.</a:t>
            </a:r>
          </a:p>
          <a:p>
            <a:r>
              <a:rPr lang="en-US" sz="13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Players have an alternate turn and start with MAX.</a:t>
            </a:r>
          </a:p>
          <a:p>
            <a:r>
              <a:rPr lang="en-US" sz="13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 maximizes the result of the game tree</a:t>
            </a:r>
          </a:p>
          <a:p>
            <a:r>
              <a:rPr lang="en-US" sz="13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 minimizes the result.</a:t>
            </a:r>
            <a:endParaRPr lang="en-US" sz="13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797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5D6F6B2-B4A7-4DD8-9C8A-489B85C4F060}" type="slidenum">
              <a:rPr lang="en-US" smtClean="0">
                <a:latin typeface="Arial" charset="0"/>
              </a:rPr>
              <a:pPr/>
              <a:t>29</a:t>
            </a:fld>
            <a:endParaRPr lang="en-US" smtClean="0">
              <a:latin typeface="Arial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397625" cy="3600450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609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Pick an order for two reasons: sequential processor and pruning</a:t>
            </a: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charset="0"/>
              </a:rPr>
              <a:pPr/>
              <a:t>30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1751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8788" y="720725"/>
            <a:ext cx="6397625" cy="3600450"/>
          </a:xfrm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latin typeface="Arial" charset="0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0F0E28-396E-4F98-845A-678F748F62CE}" type="slidenum">
              <a:rPr lang="en-US" smtClean="0">
                <a:latin typeface="Arial" charset="0"/>
              </a:rPr>
              <a:pPr/>
              <a:t>32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643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3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tr-TR" sz="13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3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dversarial</a:t>
            </a:r>
            <a:r>
              <a:rPr lang="en-US" sz="13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search is basically </a:t>
            </a:r>
            <a:r>
              <a:rPr lang="en-US" sz="13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kind of search in which one can trace the movement of an enemy or opponent</a:t>
            </a:r>
            <a:r>
              <a:rPr lang="en-US" sz="13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step which arises the problem for the user or the user or the agent doesn't want that specific step task to be carried out.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168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005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sz="1800" b="0" i="0" u="none" strike="noStrike" baseline="0" dirty="0">
              <a:latin typeface="Times-Roman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967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sz="1800" b="0" i="0" u="none" strike="noStrike" baseline="0" dirty="0">
              <a:latin typeface="Times-Roman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2792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sz="1800" b="0" i="0" u="none" strike="noStrike" baseline="0" dirty="0">
              <a:latin typeface="Times-Roman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284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sz="1800" b="0" i="0" u="none" strike="noStrike" baseline="0" dirty="0">
              <a:latin typeface="Times-Roman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547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sz="1800" b="0" i="0" u="none" strike="noStrike" baseline="0" dirty="0">
              <a:latin typeface="Times-Roman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562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sz="1800" b="0" i="0" u="none" strike="noStrike" baseline="0" dirty="0">
              <a:latin typeface="Times-Roman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059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66E1F538-CD17-4FEB-9F3C-904332F060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0413" cy="6859588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5735166" y="5540319"/>
            <a:ext cx="4968552" cy="84180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rgbClr val="03ECFF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5735166" y="3501802"/>
            <a:ext cx="6264696" cy="219005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2022-11-11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AB7BB045-7E42-4329-98F9-9E7A1CE665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78515" cy="68595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 with your own text.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189434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2022-11-11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rgbClr val="17293D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 with your own text.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2022-11-11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1522697" y="1557586"/>
            <a:ext cx="9145016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81798C-0F99-461B-869F-8FC2E08F7ABC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861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41" y="1600572"/>
            <a:ext cx="4038074" cy="452701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7595" y="1600572"/>
            <a:ext cx="4038074" cy="452701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6C36CE-9816-47A4-A648-59C94611F2D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455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  <p:sldLayoutId id="2147483658" r:id="rId7"/>
    <p:sldLayoutId id="2147483659" r:id="rId8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Utility" TargetMode="External"/><Relationship Id="rId2" Type="http://schemas.openxmlformats.org/officeDocument/2006/relationships/hyperlink" Target="http://en.wikipedia.org/wiki/Mathematical_model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7463358" y="6238106"/>
            <a:ext cx="4608512" cy="504056"/>
          </a:xfrm>
        </p:spPr>
        <p:txBody>
          <a:bodyPr/>
          <a:lstStyle/>
          <a:p>
            <a:pPr algn="r"/>
            <a:r>
              <a:rPr lang="tr-TR" altLang="ko-KR" sz="2000" b="1" dirty="0">
                <a:latin typeface="+mn-lt"/>
              </a:rPr>
              <a:t>Asst.Prof.Dr. Murat ŞİMŞEK</a:t>
            </a:r>
            <a:endParaRPr lang="en-US" altLang="ko-KR" sz="2000" b="1" dirty="0">
              <a:latin typeface="+mn-lt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0" y="0"/>
            <a:ext cx="12071870" cy="3573810"/>
          </a:xfrm>
        </p:spPr>
        <p:txBody>
          <a:bodyPr/>
          <a:lstStyle/>
          <a:p>
            <a:pPr algn="r"/>
            <a:r>
              <a:rPr lang="tr-T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CENG401</a:t>
            </a:r>
            <a:r>
              <a:rPr lang="tr-TR" dirty="0"/>
              <a:t/>
            </a:r>
            <a:br>
              <a:rPr lang="tr-TR" dirty="0"/>
            </a:br>
            <a:r>
              <a:rPr lang="tr-TR" dirty="0"/>
              <a:t>MACHINE LEARNING </a:t>
            </a:r>
            <a:br>
              <a:rPr lang="tr-TR" dirty="0"/>
            </a:br>
            <a:r>
              <a:rPr lang="tr-TR" dirty="0"/>
              <a:t>AND </a:t>
            </a:r>
            <a:br>
              <a:rPr lang="tr-TR" dirty="0"/>
            </a:br>
            <a:r>
              <a:rPr lang="tr-TR" dirty="0"/>
              <a:t>ARTIFICIAL </a:t>
            </a:r>
            <a:br>
              <a:rPr lang="tr-TR" dirty="0"/>
            </a:br>
            <a:r>
              <a:rPr lang="tr-TR" dirty="0"/>
              <a:t>INTELLIGENCE</a:t>
            </a:r>
            <a:endParaRPr lang="ko-KR" altLang="en-US" b="1" dirty="0"/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88247309-9B63-0D00-68BD-04A74CFF7F96}"/>
              </a:ext>
            </a:extLst>
          </p:cNvPr>
          <p:cNvSpPr txBox="1"/>
          <p:nvPr/>
        </p:nvSpPr>
        <p:spPr>
          <a:xfrm>
            <a:off x="262558" y="117426"/>
            <a:ext cx="1781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b="1" dirty="0" smtClean="0">
                <a:solidFill>
                  <a:schemeClr val="bg1"/>
                </a:solidFill>
              </a:rPr>
              <a:t>WEEK-5</a:t>
            </a:r>
            <a:endParaRPr lang="tr-TR" sz="4000" b="1" dirty="0">
              <a:solidFill>
                <a:schemeClr val="bg1"/>
              </a:solidFill>
            </a:endParaRPr>
          </a:p>
        </p:txBody>
      </p:sp>
      <p:sp>
        <p:nvSpPr>
          <p:cNvPr id="3" name="Dikdörtgen 2"/>
          <p:cNvSpPr/>
          <p:nvPr/>
        </p:nvSpPr>
        <p:spPr>
          <a:xfrm>
            <a:off x="98442" y="693490"/>
            <a:ext cx="38907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Adversarial Search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 dirty="0"/>
              <a:t>Game Search Problem</a:t>
            </a:r>
            <a:endParaRPr lang="en-US" dirty="0"/>
          </a:p>
        </p:txBody>
      </p:sp>
      <p:sp>
        <p:nvSpPr>
          <p:cNvPr id="4" name="İçerik Yer Tutucusu 3"/>
          <p:cNvSpPr>
            <a:spLocks noGrp="1"/>
          </p:cNvSpPr>
          <p:nvPr>
            <p:ph idx="1"/>
          </p:nvPr>
        </p:nvSpPr>
        <p:spPr>
          <a:xfrm>
            <a:off x="609520" y="1485579"/>
            <a:ext cx="11102309" cy="4824535"/>
          </a:xfrm>
        </p:spPr>
        <p:txBody>
          <a:bodyPr/>
          <a:lstStyle/>
          <a:p>
            <a:r>
              <a:rPr lang="en-US" altLang="tr-TR" dirty="0"/>
              <a:t>Problem formulation</a:t>
            </a:r>
          </a:p>
          <a:p>
            <a:pPr lvl="1"/>
            <a:r>
              <a:rPr lang="en-US" altLang="tr-TR" dirty="0">
                <a:ea typeface="ＭＳ Ｐゴシック" panose="020B0600070205080204" pitchFamily="34" charset="-128"/>
              </a:rPr>
              <a:t>Initial state: initial board position + whose move it is</a:t>
            </a:r>
          </a:p>
          <a:p>
            <a:pPr lvl="1"/>
            <a:r>
              <a:rPr lang="en-US" altLang="tr-TR" dirty="0">
                <a:ea typeface="ＭＳ Ｐゴシック" panose="020B0600070205080204" pitchFamily="34" charset="-128"/>
              </a:rPr>
              <a:t>Operators: legal moves a player can make</a:t>
            </a:r>
          </a:p>
          <a:p>
            <a:pPr lvl="1"/>
            <a:r>
              <a:rPr lang="en-US" altLang="tr-TR" dirty="0">
                <a:ea typeface="ＭＳ Ｐゴシック" panose="020B0600070205080204" pitchFamily="34" charset="-128"/>
              </a:rPr>
              <a:t>Goal (terminal test):  game over?</a:t>
            </a:r>
          </a:p>
          <a:p>
            <a:pPr lvl="1"/>
            <a:r>
              <a:rPr lang="en-US" altLang="tr-TR" dirty="0">
                <a:ea typeface="ＭＳ Ｐゴシック" panose="020B0600070205080204" pitchFamily="34" charset="-128"/>
              </a:rPr>
              <a:t>Utility (payoff) function: measures the outcome of the game and its </a:t>
            </a:r>
            <a:r>
              <a:rPr lang="tr-TR" altLang="tr-TR" dirty="0" smtClean="0">
                <a:ea typeface="ＭＳ Ｐゴシック" panose="020B0600070205080204" pitchFamily="34" charset="-128"/>
              </a:rPr>
              <a:t>  </a:t>
            </a:r>
            <a:r>
              <a:rPr lang="en-US" altLang="tr-TR" dirty="0" smtClean="0">
                <a:ea typeface="ＭＳ Ｐゴシック" panose="020B0600070205080204" pitchFamily="34" charset="-128"/>
              </a:rPr>
              <a:t>desirability </a:t>
            </a:r>
            <a:endParaRPr lang="en-US" altLang="tr-TR" dirty="0">
              <a:ea typeface="ＭＳ Ｐゴシック" panose="020B0600070205080204" pitchFamily="34" charset="-128"/>
            </a:endParaRPr>
          </a:p>
          <a:p>
            <a:r>
              <a:rPr lang="en-US" altLang="tr-TR" dirty="0"/>
              <a:t>Search objective:</a:t>
            </a:r>
          </a:p>
          <a:p>
            <a:pPr lvl="1"/>
            <a:r>
              <a:rPr lang="en-US" altLang="tr-TR" dirty="0">
                <a:ea typeface="ＭＳ Ｐゴシック" panose="020B0600070205080204" pitchFamily="34" charset="-128"/>
              </a:rPr>
              <a:t>Find the sequence of player’s decisions (moves) maximizing its utility (payoff)</a:t>
            </a:r>
          </a:p>
          <a:p>
            <a:pPr lvl="1"/>
            <a:r>
              <a:rPr lang="en-US" altLang="tr-TR" dirty="0">
                <a:ea typeface="ＭＳ Ｐゴシック" panose="020B0600070205080204" pitchFamily="34" charset="-128"/>
              </a:rPr>
              <a:t>Consider the opponent’s moves and their utility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8925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 dirty="0"/>
              <a:t>Game Search Problem</a:t>
            </a:r>
            <a:endParaRPr lang="en-US" dirty="0"/>
          </a:p>
        </p:txBody>
      </p:sp>
      <p:sp>
        <p:nvSpPr>
          <p:cNvPr id="4" name="İçerik Yer Tutucusu 3"/>
          <p:cNvSpPr>
            <a:spLocks noGrp="1"/>
          </p:cNvSpPr>
          <p:nvPr>
            <p:ph idx="1"/>
          </p:nvPr>
        </p:nvSpPr>
        <p:spPr>
          <a:xfrm>
            <a:off x="609520" y="1485579"/>
            <a:ext cx="11102309" cy="4824535"/>
          </a:xfrm>
        </p:spPr>
        <p:txBody>
          <a:bodyPr/>
          <a:lstStyle/>
          <a:p>
            <a:r>
              <a:rPr lang="en-US" altLang="tr-TR" dirty="0"/>
              <a:t>Problem formulation</a:t>
            </a:r>
          </a:p>
          <a:p>
            <a:pPr lvl="1"/>
            <a:r>
              <a:rPr lang="en-US" altLang="tr-TR" dirty="0">
                <a:ea typeface="ＭＳ Ｐゴシック" panose="020B0600070205080204" pitchFamily="34" charset="-128"/>
              </a:rPr>
              <a:t>Initial state: initial board position + whose move it is</a:t>
            </a:r>
          </a:p>
          <a:p>
            <a:pPr lvl="1"/>
            <a:r>
              <a:rPr lang="en-US" altLang="tr-TR" dirty="0">
                <a:ea typeface="ＭＳ Ｐゴシック" panose="020B0600070205080204" pitchFamily="34" charset="-128"/>
              </a:rPr>
              <a:t>Operators: legal moves a player can make</a:t>
            </a:r>
          </a:p>
          <a:p>
            <a:pPr lvl="1"/>
            <a:r>
              <a:rPr lang="en-US" altLang="tr-TR" dirty="0">
                <a:ea typeface="ＭＳ Ｐゴシック" panose="020B0600070205080204" pitchFamily="34" charset="-128"/>
              </a:rPr>
              <a:t>Goal (terminal test):  game over?</a:t>
            </a:r>
          </a:p>
          <a:p>
            <a:pPr lvl="1"/>
            <a:r>
              <a:rPr lang="en-US" altLang="tr-TR" dirty="0">
                <a:ea typeface="ＭＳ Ｐゴシック" panose="020B0600070205080204" pitchFamily="34" charset="-128"/>
              </a:rPr>
              <a:t>Utility (payoff) function: measures the outcome of the game and its </a:t>
            </a:r>
            <a:r>
              <a:rPr lang="tr-TR" altLang="tr-TR" dirty="0" smtClean="0">
                <a:ea typeface="ＭＳ Ｐゴシック" panose="020B0600070205080204" pitchFamily="34" charset="-128"/>
              </a:rPr>
              <a:t>  </a:t>
            </a:r>
            <a:r>
              <a:rPr lang="en-US" altLang="tr-TR" dirty="0" smtClean="0">
                <a:ea typeface="ＭＳ Ｐゴシック" panose="020B0600070205080204" pitchFamily="34" charset="-128"/>
              </a:rPr>
              <a:t>desirability </a:t>
            </a:r>
            <a:endParaRPr lang="en-US" altLang="tr-TR" dirty="0">
              <a:ea typeface="ＭＳ Ｐゴシック" panose="020B0600070205080204" pitchFamily="34" charset="-128"/>
            </a:endParaRPr>
          </a:p>
          <a:p>
            <a:r>
              <a:rPr lang="en-US" altLang="tr-TR" dirty="0"/>
              <a:t>Search objective:</a:t>
            </a:r>
          </a:p>
          <a:p>
            <a:pPr lvl="1"/>
            <a:r>
              <a:rPr lang="en-US" altLang="tr-TR" dirty="0">
                <a:ea typeface="ＭＳ Ｐゴシック" panose="020B0600070205080204" pitchFamily="34" charset="-128"/>
              </a:rPr>
              <a:t>Find the sequence of player’s decisions (moves) maximizing its utility (payoff)</a:t>
            </a:r>
          </a:p>
          <a:p>
            <a:pPr lvl="1"/>
            <a:r>
              <a:rPr lang="en-US" altLang="tr-TR" dirty="0">
                <a:ea typeface="ＭＳ Ｐゴシック" panose="020B0600070205080204" pitchFamily="34" charset="-128"/>
              </a:rPr>
              <a:t>Consider the opponent’s moves and their utility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5044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04084" y="1398058"/>
            <a:ext cx="4206471" cy="440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Deterministic Games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Many possible formalizations, one is:</a:t>
            </a:r>
          </a:p>
          <a:p>
            <a:pPr lvl="1"/>
            <a:r>
              <a:rPr lang="en-US" sz="2400" dirty="0"/>
              <a:t>States: S (start at s</a:t>
            </a:r>
            <a:r>
              <a:rPr lang="en-US" sz="2400" baseline="-25000" dirty="0"/>
              <a:t>0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Players: P={1...N} (usually take turns)</a:t>
            </a:r>
          </a:p>
          <a:p>
            <a:pPr lvl="1"/>
            <a:r>
              <a:rPr lang="en-US" sz="2400" dirty="0"/>
              <a:t>Actions: A (may depend on player / state)</a:t>
            </a:r>
          </a:p>
          <a:p>
            <a:pPr lvl="1"/>
            <a:r>
              <a:rPr lang="en-US" sz="2400" dirty="0"/>
              <a:t>Transition Function: </a:t>
            </a:r>
            <a:r>
              <a:rPr lang="en-US" sz="2400" dirty="0" err="1"/>
              <a:t>SxA</a:t>
            </a:r>
            <a:r>
              <a:rPr lang="en-US" sz="2400" dirty="0"/>
              <a:t> </a:t>
            </a:r>
            <a:r>
              <a:rPr lang="en-US" sz="2400" dirty="0">
                <a:sym typeface="Symbol" pitchFamily="18" charset="2"/>
              </a:rPr>
              <a:t> S</a:t>
            </a:r>
          </a:p>
          <a:p>
            <a:pPr lvl="1"/>
            <a:r>
              <a:rPr lang="en-US" sz="2400" dirty="0">
                <a:sym typeface="Symbol" pitchFamily="18" charset="2"/>
              </a:rPr>
              <a:t>Terminal Test: S  {</a:t>
            </a:r>
            <a:r>
              <a:rPr lang="en-US" sz="2400" dirty="0" err="1">
                <a:sym typeface="Symbol" pitchFamily="18" charset="2"/>
              </a:rPr>
              <a:t>t,f</a:t>
            </a:r>
            <a:r>
              <a:rPr lang="en-US" sz="2400" dirty="0">
                <a:sym typeface="Symbol" pitchFamily="18" charset="2"/>
              </a:rPr>
              <a:t>}</a:t>
            </a:r>
          </a:p>
          <a:p>
            <a:pPr lvl="1"/>
            <a:r>
              <a:rPr lang="en-US" sz="2400" dirty="0">
                <a:sym typeface="Symbol" pitchFamily="18" charset="2"/>
              </a:rPr>
              <a:t>Terminal Utilities: </a:t>
            </a:r>
            <a:r>
              <a:rPr lang="en-US" sz="2400" dirty="0" err="1">
                <a:sym typeface="Symbol" pitchFamily="18" charset="2"/>
              </a:rPr>
              <a:t>SxP</a:t>
            </a:r>
            <a:r>
              <a:rPr lang="en-US" sz="2400" dirty="0">
                <a:sym typeface="Symbol" pitchFamily="18" charset="2"/>
              </a:rPr>
              <a:t>  R</a:t>
            </a:r>
          </a:p>
          <a:p>
            <a:endParaRPr lang="en-US" sz="2800" dirty="0">
              <a:sym typeface="Symbol" pitchFamily="18" charset="2"/>
            </a:endParaRPr>
          </a:p>
          <a:p>
            <a:r>
              <a:rPr lang="en-US" sz="2800" dirty="0">
                <a:sym typeface="Symbol" pitchFamily="18" charset="2"/>
              </a:rPr>
              <a:t>Solution for a player is a </a:t>
            </a:r>
            <a:r>
              <a:rPr lang="en-US" sz="2800" dirty="0">
                <a:solidFill>
                  <a:srgbClr val="C00000"/>
                </a:solidFill>
                <a:sym typeface="Symbol" pitchFamily="18" charset="2"/>
              </a:rPr>
              <a:t>policy</a:t>
            </a:r>
            <a:r>
              <a:rPr lang="en-US" sz="2800" dirty="0">
                <a:sym typeface="Symbol" pitchFamily="18" charset="2"/>
              </a:rPr>
              <a:t>: S  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532254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7498" y="1358464"/>
            <a:ext cx="6582505" cy="267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431" y="1389618"/>
            <a:ext cx="4107585" cy="260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Zero-Sum Games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140" y="4191695"/>
            <a:ext cx="5714256" cy="1706342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Zero-Sum Games</a:t>
            </a:r>
          </a:p>
          <a:p>
            <a:pPr lvl="1"/>
            <a:r>
              <a:rPr lang="en-US" sz="2000" dirty="0"/>
              <a:t>Agents have opposite utilities (values on outcomes)</a:t>
            </a:r>
          </a:p>
          <a:p>
            <a:pPr lvl="1"/>
            <a:r>
              <a:rPr lang="en-US" sz="2000" dirty="0"/>
              <a:t>Lets us think of a single value that one maximizes and the other minimizes</a:t>
            </a:r>
          </a:p>
          <a:p>
            <a:pPr lvl="1"/>
            <a:r>
              <a:rPr lang="en-US" sz="2000" dirty="0"/>
              <a:t>Adversarial, pure competition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171396" y="4191695"/>
            <a:ext cx="5561876" cy="1706342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General Games</a:t>
            </a:r>
          </a:p>
          <a:p>
            <a:pPr lvl="1"/>
            <a:r>
              <a:rPr lang="en-US" sz="2000" dirty="0"/>
              <a:t>Agents have independent utilities (values on outcomes)</a:t>
            </a:r>
          </a:p>
          <a:p>
            <a:pPr lvl="1"/>
            <a:r>
              <a:rPr lang="en-US" sz="2000" dirty="0"/>
              <a:t>Cooperation, indifference, competition, and more are all possible</a:t>
            </a:r>
          </a:p>
          <a:p>
            <a:pPr lvl="1"/>
            <a:r>
              <a:rPr lang="en-US" sz="2000" dirty="0"/>
              <a:t>More later on non-zero-sum games</a:t>
            </a:r>
          </a:p>
        </p:txBody>
      </p:sp>
    </p:spTree>
    <p:extLst>
      <p:ext uri="{BB962C8B-B14F-4D97-AF65-F5344CB8AC3E}">
        <p14:creationId xmlns:p14="http://schemas.microsoft.com/office/powerpoint/2010/main" val="281702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32844" y="1321087"/>
            <a:ext cx="5483454" cy="507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Adversarial 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82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Zero-</a:t>
            </a:r>
            <a:r>
              <a:rPr lang="tr-TR" dirty="0" err="1" smtClean="0"/>
              <a:t>Sum</a:t>
            </a:r>
            <a:r>
              <a:rPr lang="tr-TR" dirty="0" smtClean="0"/>
              <a:t> Game</a:t>
            </a:r>
            <a:endParaRPr lang="en-US" dirty="0"/>
          </a:p>
        </p:txBody>
      </p:sp>
      <p:sp>
        <p:nvSpPr>
          <p:cNvPr id="3" name="Dikdörtgen 2"/>
          <p:cNvSpPr/>
          <p:nvPr/>
        </p:nvSpPr>
        <p:spPr>
          <a:xfrm>
            <a:off x="334567" y="1557586"/>
            <a:ext cx="11855846" cy="402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8998" lvl="1" indent="-311153">
              <a:lnSpc>
                <a:spcPct val="80000"/>
              </a:lnSpc>
              <a:spcBef>
                <a:spcPct val="20000"/>
              </a:spcBef>
              <a:buFont typeface="Arial" pitchFamily="34" charset="0"/>
              <a:buChar char="–"/>
            </a:pPr>
            <a:r>
              <a:rPr lang="tr-TR" altLang="tr-TR" sz="1800" dirty="0">
                <a:latin typeface="맑은 고딕" pitchFamily="50" charset="-127"/>
                <a:ea typeface="맑은 고딕" pitchFamily="50" charset="-127"/>
              </a:rPr>
              <a:t>A</a:t>
            </a:r>
            <a:r>
              <a:rPr lang="en-US" altLang="tr-TR" sz="1800" dirty="0">
                <a:latin typeface="맑은 고딕" pitchFamily="50" charset="-127"/>
                <a:ea typeface="맑은 고딕" pitchFamily="50" charset="-127"/>
              </a:rPr>
              <a:t> zero-sum game is a </a:t>
            </a:r>
            <a:r>
              <a:rPr lang="en-US" altLang="tr-TR" sz="1800" dirty="0">
                <a:latin typeface="맑은 고딕" pitchFamily="50" charset="-127"/>
                <a:ea typeface="맑은 고딕" pitchFamily="50" charset="-127"/>
                <a:hlinkClick r:id="rId2" tooltip="Mathematical model"/>
              </a:rPr>
              <a:t>mathematical representation</a:t>
            </a:r>
            <a:r>
              <a:rPr lang="en-US" altLang="tr-TR" sz="1800" dirty="0">
                <a:latin typeface="맑은 고딕" pitchFamily="50" charset="-127"/>
                <a:ea typeface="맑은 고딕" pitchFamily="50" charset="-127"/>
              </a:rPr>
              <a:t> of a situation in which a participant's gain (or loss) of </a:t>
            </a:r>
            <a:r>
              <a:rPr lang="en-US" altLang="tr-TR" sz="1800" dirty="0">
                <a:latin typeface="맑은 고딕" pitchFamily="50" charset="-127"/>
                <a:ea typeface="맑은 고딕" pitchFamily="50" charset="-127"/>
                <a:hlinkClick r:id="rId3" tooltip="Utility"/>
              </a:rPr>
              <a:t>utility</a:t>
            </a:r>
            <a:r>
              <a:rPr lang="en-US" altLang="tr-TR" sz="1800" dirty="0">
                <a:latin typeface="맑은 고딕" pitchFamily="50" charset="-127"/>
                <a:ea typeface="맑은 고딕" pitchFamily="50" charset="-127"/>
              </a:rPr>
              <a:t> is exactly balanced by the losses (or gains) of the utility of other participant(s) </a:t>
            </a:r>
            <a:endParaRPr lang="tr-TR" altLang="tr-TR" sz="1800" dirty="0">
              <a:latin typeface="맑은 고딕" pitchFamily="50" charset="-127"/>
              <a:ea typeface="맑은 고딕" pitchFamily="50" charset="-127"/>
            </a:endParaRPr>
          </a:p>
          <a:p>
            <a:pPr marL="808998" lvl="1" indent="-311153">
              <a:lnSpc>
                <a:spcPct val="80000"/>
              </a:lnSpc>
              <a:spcBef>
                <a:spcPct val="20000"/>
              </a:spcBef>
              <a:buFont typeface="Arial" pitchFamily="34" charset="0"/>
              <a:buChar char="–"/>
            </a:pPr>
            <a:endParaRPr lang="tr-TR" altLang="tr-TR" sz="1800" dirty="0">
              <a:latin typeface="맑은 고딕" pitchFamily="50" charset="-127"/>
              <a:ea typeface="맑은 고딕" pitchFamily="50" charset="-127"/>
            </a:endParaRPr>
          </a:p>
          <a:p>
            <a:pPr marL="808998" lvl="1" indent="-311153">
              <a:lnSpc>
                <a:spcPct val="80000"/>
              </a:lnSpc>
              <a:spcBef>
                <a:spcPct val="20000"/>
              </a:spcBef>
              <a:buFont typeface="Arial" pitchFamily="34" charset="0"/>
              <a:buChar char="–"/>
            </a:pPr>
            <a:endParaRPr lang="tr-TR" altLang="tr-TR" sz="1800" dirty="0">
              <a:latin typeface="맑은 고딕" pitchFamily="50" charset="-127"/>
              <a:ea typeface="맑은 고딕" pitchFamily="50" charset="-127"/>
            </a:endParaRPr>
          </a:p>
          <a:p>
            <a:pPr marL="808998" lvl="1" indent="-311153">
              <a:lnSpc>
                <a:spcPct val="80000"/>
              </a:lnSpc>
              <a:spcBef>
                <a:spcPct val="20000"/>
              </a:spcBef>
              <a:buFont typeface="Arial" pitchFamily="34" charset="0"/>
              <a:buChar char="–"/>
            </a:pPr>
            <a:r>
              <a:rPr lang="en-US" altLang="en-US" sz="1800" dirty="0">
                <a:latin typeface="맑은 고딕" pitchFamily="50" charset="-127"/>
                <a:ea typeface="맑은 고딕" pitchFamily="50" charset="-127"/>
              </a:rPr>
              <a:t>Zero-sum games are adversarial search which involves pure competition</a:t>
            </a:r>
            <a:r>
              <a:rPr lang="en-US" altLang="en-US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tr-TR" altLang="en-US" sz="1800" dirty="0" smtClean="0">
              <a:latin typeface="맑은 고딕" pitchFamily="50" charset="-127"/>
              <a:ea typeface="맑은 고딕" pitchFamily="50" charset="-127"/>
            </a:endParaRPr>
          </a:p>
          <a:p>
            <a:pPr marL="808998" lvl="1" indent="-311153">
              <a:lnSpc>
                <a:spcPct val="80000"/>
              </a:lnSpc>
              <a:spcBef>
                <a:spcPct val="20000"/>
              </a:spcBef>
              <a:buFont typeface="Arial" pitchFamily="34" charset="0"/>
              <a:buChar char="–"/>
            </a:pPr>
            <a:endParaRPr lang="en-US" altLang="en-US" sz="1800" dirty="0">
              <a:latin typeface="맑은 고딕" pitchFamily="50" charset="-127"/>
              <a:ea typeface="맑은 고딕" pitchFamily="50" charset="-127"/>
            </a:endParaRPr>
          </a:p>
          <a:p>
            <a:pPr marL="808998" lvl="1" indent="-311153">
              <a:lnSpc>
                <a:spcPct val="80000"/>
              </a:lnSpc>
              <a:spcBef>
                <a:spcPct val="20000"/>
              </a:spcBef>
              <a:buFont typeface="Arial" pitchFamily="34" charset="0"/>
              <a:buChar char="–"/>
            </a:pPr>
            <a:r>
              <a:rPr lang="en-US" altLang="en-US" sz="1800" dirty="0">
                <a:latin typeface="맑은 고딕" pitchFamily="50" charset="-127"/>
                <a:ea typeface="맑은 고딕" pitchFamily="50" charset="-127"/>
              </a:rPr>
              <a:t>In Zero-sum game each agent's gain or loss of utility is exactly balanced by the losses or gains of utility of another agent</a:t>
            </a:r>
            <a:r>
              <a:rPr lang="en-US" altLang="en-US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tr-TR" altLang="en-US" sz="1800" dirty="0" smtClean="0">
              <a:latin typeface="맑은 고딕" pitchFamily="50" charset="-127"/>
              <a:ea typeface="맑은 고딕" pitchFamily="50" charset="-127"/>
            </a:endParaRP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endParaRPr lang="en-US" altLang="en-US" sz="1800" dirty="0">
              <a:latin typeface="맑은 고딕" pitchFamily="50" charset="-127"/>
              <a:ea typeface="맑은 고딕" pitchFamily="50" charset="-127"/>
            </a:endParaRPr>
          </a:p>
          <a:p>
            <a:pPr marL="808998" lvl="1" indent="-311153">
              <a:lnSpc>
                <a:spcPct val="80000"/>
              </a:lnSpc>
              <a:spcBef>
                <a:spcPct val="20000"/>
              </a:spcBef>
              <a:buFont typeface="Arial" pitchFamily="34" charset="0"/>
              <a:buChar char="–"/>
            </a:pPr>
            <a:r>
              <a:rPr lang="en-US" altLang="en-US" sz="1800" dirty="0">
                <a:latin typeface="맑은 고딕" pitchFamily="50" charset="-127"/>
                <a:ea typeface="맑은 고딕" pitchFamily="50" charset="-127"/>
              </a:rPr>
              <a:t>One player of the game try to maximize one single value, while other player tries to minimize it</a:t>
            </a:r>
            <a:r>
              <a:rPr lang="en-US" altLang="en-US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tr-TR" altLang="en-US" sz="1800" dirty="0" smtClean="0">
              <a:latin typeface="맑은 고딕" pitchFamily="50" charset="-127"/>
              <a:ea typeface="맑은 고딕" pitchFamily="50" charset="-127"/>
            </a:endParaRP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endParaRPr lang="en-US" altLang="en-US" sz="1800" dirty="0">
              <a:latin typeface="맑은 고딕" pitchFamily="50" charset="-127"/>
              <a:ea typeface="맑은 고딕" pitchFamily="50" charset="-127"/>
            </a:endParaRPr>
          </a:p>
          <a:p>
            <a:pPr marL="808998" lvl="1" indent="-311153">
              <a:lnSpc>
                <a:spcPct val="80000"/>
              </a:lnSpc>
              <a:spcBef>
                <a:spcPct val="20000"/>
              </a:spcBef>
              <a:buFont typeface="Arial" pitchFamily="34" charset="0"/>
              <a:buChar char="–"/>
            </a:pPr>
            <a:r>
              <a:rPr lang="en-US" altLang="en-US" sz="1800" dirty="0">
                <a:latin typeface="맑은 고딕" pitchFamily="50" charset="-127"/>
                <a:ea typeface="맑은 고딕" pitchFamily="50" charset="-127"/>
              </a:rPr>
              <a:t>Each move by one player in the game is called as ply</a:t>
            </a:r>
            <a:r>
              <a:rPr lang="en-US" altLang="en-US" sz="18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tr-TR" altLang="en-US" sz="1800" smtClean="0">
              <a:latin typeface="맑은 고딕" pitchFamily="50" charset="-127"/>
              <a:ea typeface="맑은 고딕" pitchFamily="50" charset="-127"/>
            </a:endParaRPr>
          </a:p>
          <a:p>
            <a:pPr lvl="1">
              <a:lnSpc>
                <a:spcPct val="80000"/>
              </a:lnSpc>
              <a:spcBef>
                <a:spcPct val="20000"/>
              </a:spcBef>
            </a:pPr>
            <a:endParaRPr lang="en-US" altLang="en-US" sz="1800" dirty="0">
              <a:latin typeface="맑은 고딕" pitchFamily="50" charset="-127"/>
              <a:ea typeface="맑은 고딕" pitchFamily="50" charset="-127"/>
            </a:endParaRPr>
          </a:p>
          <a:p>
            <a:pPr marL="808998" lvl="1" indent="-311153">
              <a:lnSpc>
                <a:spcPct val="80000"/>
              </a:lnSpc>
              <a:spcBef>
                <a:spcPct val="20000"/>
              </a:spcBef>
              <a:buFont typeface="Arial" pitchFamily="34" charset="0"/>
              <a:buChar char="–"/>
            </a:pPr>
            <a:r>
              <a:rPr lang="en-US" altLang="en-US" sz="1800" dirty="0">
                <a:latin typeface="맑은 고딕" pitchFamily="50" charset="-127"/>
                <a:ea typeface="맑은 고딕" pitchFamily="50" charset="-127"/>
              </a:rPr>
              <a:t>Chess and tic-tac-toe are examples of a Zero-sum game.</a:t>
            </a:r>
          </a:p>
          <a:p>
            <a:pPr lvl="1">
              <a:lnSpc>
                <a:spcPct val="80000"/>
              </a:lnSpc>
            </a:pPr>
            <a:endParaRPr lang="en-US" altLang="tr-TR" sz="1800" dirty="0"/>
          </a:p>
        </p:txBody>
      </p:sp>
    </p:spTree>
    <p:extLst>
      <p:ext uri="{BB962C8B-B14F-4D97-AF65-F5344CB8AC3E}">
        <p14:creationId xmlns:p14="http://schemas.microsoft.com/office/powerpoint/2010/main" val="122194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 b="0" dirty="0"/>
              <a:t>Deterministic </a:t>
            </a:r>
            <a:r>
              <a:rPr lang="en-US" altLang="tr-TR" b="0" dirty="0" smtClean="0"/>
              <a:t>Single-Player</a:t>
            </a:r>
            <a:endParaRPr lang="en-US" altLang="tr-TR" b="0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79454" y="1371918"/>
            <a:ext cx="4344405" cy="495414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tr-TR" sz="2000" dirty="0"/>
              <a:t>Deterministic, single player, perfect information:</a:t>
            </a:r>
          </a:p>
          <a:p>
            <a:pPr lvl="1">
              <a:lnSpc>
                <a:spcPct val="80000"/>
              </a:lnSpc>
            </a:pPr>
            <a:r>
              <a:rPr lang="en-US" altLang="tr-TR" sz="1800" dirty="0"/>
              <a:t>Know the rules</a:t>
            </a:r>
          </a:p>
          <a:p>
            <a:pPr lvl="1">
              <a:lnSpc>
                <a:spcPct val="80000"/>
              </a:lnSpc>
            </a:pPr>
            <a:r>
              <a:rPr lang="en-US" altLang="tr-TR" sz="1800" dirty="0"/>
              <a:t>Know what actions do</a:t>
            </a:r>
          </a:p>
          <a:p>
            <a:pPr lvl="1">
              <a:lnSpc>
                <a:spcPct val="80000"/>
              </a:lnSpc>
            </a:pPr>
            <a:r>
              <a:rPr lang="en-US" altLang="tr-TR" sz="1800" dirty="0"/>
              <a:t>Know when you win</a:t>
            </a:r>
          </a:p>
          <a:p>
            <a:pPr lvl="1">
              <a:lnSpc>
                <a:spcPct val="80000"/>
              </a:lnSpc>
            </a:pPr>
            <a:r>
              <a:rPr lang="en-US" altLang="tr-TR" sz="1800" dirty="0"/>
              <a:t>E.g. </a:t>
            </a:r>
            <a:r>
              <a:rPr lang="en-US" altLang="tr-TR" sz="1800" dirty="0" err="1"/>
              <a:t>Freecell</a:t>
            </a:r>
            <a:r>
              <a:rPr lang="en-US" altLang="tr-TR" sz="1800" dirty="0"/>
              <a:t>, 8-Puzzle, Rubik’s cube</a:t>
            </a:r>
          </a:p>
          <a:p>
            <a:pPr>
              <a:lnSpc>
                <a:spcPct val="80000"/>
              </a:lnSpc>
            </a:pPr>
            <a:r>
              <a:rPr lang="en-US" altLang="tr-TR" sz="2000" b="1" dirty="0"/>
              <a:t>… it’s just search!</a:t>
            </a:r>
          </a:p>
          <a:p>
            <a:pPr>
              <a:lnSpc>
                <a:spcPct val="80000"/>
              </a:lnSpc>
            </a:pPr>
            <a:r>
              <a:rPr lang="en-US" altLang="tr-TR" sz="2000" dirty="0"/>
              <a:t>Slight reinterpretation:</a:t>
            </a:r>
          </a:p>
          <a:p>
            <a:pPr lvl="1">
              <a:lnSpc>
                <a:spcPct val="80000"/>
              </a:lnSpc>
            </a:pPr>
            <a:r>
              <a:rPr lang="en-US" altLang="tr-TR" sz="1800" dirty="0"/>
              <a:t>Each node stores a value: the best outcome it can reach</a:t>
            </a:r>
          </a:p>
          <a:p>
            <a:pPr lvl="1">
              <a:lnSpc>
                <a:spcPct val="80000"/>
              </a:lnSpc>
            </a:pPr>
            <a:r>
              <a:rPr lang="en-US" altLang="tr-TR" sz="1800" dirty="0"/>
              <a:t>This is the maximal outcome of its children (the max value)</a:t>
            </a:r>
          </a:p>
          <a:p>
            <a:pPr lvl="1">
              <a:lnSpc>
                <a:spcPct val="80000"/>
              </a:lnSpc>
            </a:pPr>
            <a:r>
              <a:rPr lang="en-US" altLang="tr-TR" sz="1800" dirty="0"/>
              <a:t>Note that we don’t have path sums as before (utilities at end)</a:t>
            </a:r>
          </a:p>
          <a:p>
            <a:pPr>
              <a:lnSpc>
                <a:spcPct val="80000"/>
              </a:lnSpc>
            </a:pPr>
            <a:r>
              <a:rPr lang="en-US" altLang="tr-TR" sz="2000" dirty="0"/>
              <a:t>After search, can pick move that leads to best node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600" y="1371918"/>
            <a:ext cx="3490133" cy="4420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8068926" y="6554718"/>
            <a:ext cx="2345672" cy="307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tr-TR" sz="1400"/>
              <a:t>Slide adapted from Macskassy</a:t>
            </a:r>
          </a:p>
        </p:txBody>
      </p:sp>
    </p:spTree>
    <p:extLst>
      <p:ext uri="{BB962C8B-B14F-4D97-AF65-F5344CB8AC3E}">
        <p14:creationId xmlns:p14="http://schemas.microsoft.com/office/powerpoint/2010/main" val="305200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 b="0"/>
              <a:t>Deterministic Two-Player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79454" y="1371918"/>
            <a:ext cx="4801711" cy="47556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tr-TR" sz="2400" dirty="0"/>
              <a:t>E.g. tic-tac-toe, chess, checkers</a:t>
            </a:r>
          </a:p>
          <a:p>
            <a:pPr>
              <a:lnSpc>
                <a:spcPct val="90000"/>
              </a:lnSpc>
            </a:pPr>
            <a:r>
              <a:rPr lang="en-US" altLang="tr-TR" sz="2400" dirty="0"/>
              <a:t>Zero-sum games</a:t>
            </a:r>
          </a:p>
          <a:p>
            <a:pPr lvl="1">
              <a:lnSpc>
                <a:spcPct val="90000"/>
              </a:lnSpc>
            </a:pPr>
            <a:r>
              <a:rPr lang="en-US" altLang="tr-TR" dirty="0"/>
              <a:t>One player maximizes result</a:t>
            </a:r>
          </a:p>
          <a:p>
            <a:pPr lvl="1">
              <a:lnSpc>
                <a:spcPct val="90000"/>
              </a:lnSpc>
            </a:pPr>
            <a:r>
              <a:rPr lang="en-US" altLang="tr-TR" dirty="0"/>
              <a:t>The other minimizes result</a:t>
            </a:r>
          </a:p>
          <a:p>
            <a:pPr>
              <a:lnSpc>
                <a:spcPct val="90000"/>
              </a:lnSpc>
            </a:pPr>
            <a:r>
              <a:rPr lang="en-US" altLang="tr-TR" sz="2400" dirty="0"/>
              <a:t>Minimax search</a:t>
            </a:r>
          </a:p>
          <a:p>
            <a:pPr lvl="1">
              <a:lnSpc>
                <a:spcPct val="90000"/>
              </a:lnSpc>
            </a:pPr>
            <a:r>
              <a:rPr lang="en-US" altLang="tr-TR" dirty="0"/>
              <a:t>A state-space search tree</a:t>
            </a:r>
          </a:p>
          <a:p>
            <a:pPr lvl="1">
              <a:lnSpc>
                <a:spcPct val="90000"/>
              </a:lnSpc>
            </a:pPr>
            <a:r>
              <a:rPr lang="en-US" altLang="tr-TR" dirty="0"/>
              <a:t>Players alternate</a:t>
            </a:r>
          </a:p>
          <a:p>
            <a:pPr lvl="1">
              <a:lnSpc>
                <a:spcPct val="90000"/>
              </a:lnSpc>
            </a:pPr>
            <a:r>
              <a:rPr lang="en-US" altLang="tr-TR" dirty="0"/>
              <a:t>Each layer, or ply, consists of a  round of moves</a:t>
            </a:r>
          </a:p>
          <a:p>
            <a:pPr lvl="1">
              <a:lnSpc>
                <a:spcPct val="90000"/>
              </a:lnSpc>
            </a:pPr>
            <a:r>
              <a:rPr lang="en-US" altLang="tr-TR" dirty="0"/>
              <a:t>Choose move to position with highest minimax value = best achievable utility against best play</a:t>
            </a: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471" y="1753006"/>
            <a:ext cx="3201141" cy="312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8068926" y="6554718"/>
            <a:ext cx="2345672" cy="307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tr-TR" sz="1400"/>
              <a:t>Slide adapted from Macskassy</a:t>
            </a:r>
          </a:p>
        </p:txBody>
      </p:sp>
    </p:spTree>
    <p:extLst>
      <p:ext uri="{BB962C8B-B14F-4D97-AF65-F5344CB8AC3E}">
        <p14:creationId xmlns:p14="http://schemas.microsoft.com/office/powerpoint/2010/main" val="273208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 b="0"/>
              <a:t>Searching for the next move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tr-TR" sz="2400" b="1"/>
              <a:t>Complexity: </a:t>
            </a:r>
            <a:r>
              <a:rPr lang="en-US" altLang="tr-TR" sz="2400"/>
              <a:t>many games have a huge search space</a:t>
            </a:r>
          </a:p>
          <a:p>
            <a:pPr lvl="1">
              <a:lnSpc>
                <a:spcPct val="80000"/>
              </a:lnSpc>
            </a:pPr>
            <a:r>
              <a:rPr lang="en-US" altLang="tr-TR" b="1"/>
              <a:t>Chess: </a:t>
            </a:r>
            <a:r>
              <a:rPr lang="en-US" altLang="tr-TR" i="1"/>
              <a:t>b = 35, m=100 nodes = 35 </a:t>
            </a:r>
            <a:r>
              <a:rPr lang="en-US" altLang="tr-TR" baseline="30000"/>
              <a:t>100</a:t>
            </a:r>
          </a:p>
          <a:p>
            <a:pPr lvl="1">
              <a:lnSpc>
                <a:spcPct val="80000"/>
              </a:lnSpc>
            </a:pPr>
            <a:r>
              <a:rPr lang="en-US" altLang="tr-TR"/>
              <a:t>if each node takes about 1 ns to explore then each move will take about </a:t>
            </a:r>
            <a:r>
              <a:rPr lang="en-US" altLang="tr-TR" b="1" i="1"/>
              <a:t>10</a:t>
            </a:r>
            <a:r>
              <a:rPr lang="en-US" altLang="tr-TR" b="1" i="1" baseline="30000"/>
              <a:t>50</a:t>
            </a:r>
            <a:r>
              <a:rPr lang="en-US" altLang="tr-TR" b="1" i="1"/>
              <a:t> </a:t>
            </a:r>
            <a:r>
              <a:rPr lang="en-US" altLang="tr-TR" b="1"/>
              <a:t>millennia </a:t>
            </a:r>
            <a:r>
              <a:rPr lang="en-US" altLang="tr-TR"/>
              <a:t>to calculate.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tr-TR" sz="2400"/>
          </a:p>
          <a:p>
            <a:pPr>
              <a:lnSpc>
                <a:spcPct val="80000"/>
              </a:lnSpc>
            </a:pPr>
            <a:r>
              <a:rPr lang="en-US" altLang="tr-TR" sz="2400" b="1"/>
              <a:t>Resource (e.g., time, memory) limit: </a:t>
            </a:r>
            <a:r>
              <a:rPr lang="en-US" altLang="tr-TR" sz="2400"/>
              <a:t>optimal solution not feasible/possible, thus must approximate</a:t>
            </a:r>
          </a:p>
          <a:p>
            <a:pPr>
              <a:lnSpc>
                <a:spcPct val="80000"/>
              </a:lnSpc>
            </a:pPr>
            <a:endParaRPr lang="en-US" altLang="tr-TR" sz="2400" b="1"/>
          </a:p>
          <a:p>
            <a:pPr>
              <a:lnSpc>
                <a:spcPct val="80000"/>
              </a:lnSpc>
            </a:pPr>
            <a:r>
              <a:rPr lang="en-US" altLang="tr-TR" sz="2400" b="1"/>
              <a:t>1. Pruning: </a:t>
            </a:r>
            <a:r>
              <a:rPr lang="en-US" altLang="tr-TR" sz="2400"/>
              <a:t>makes the search more efficient by discarding portions of the search tree that cannot improve quality result.</a:t>
            </a:r>
          </a:p>
          <a:p>
            <a:pPr>
              <a:lnSpc>
                <a:spcPct val="80000"/>
              </a:lnSpc>
            </a:pPr>
            <a:endParaRPr lang="en-US" altLang="tr-TR" sz="2400" b="1"/>
          </a:p>
          <a:p>
            <a:pPr>
              <a:lnSpc>
                <a:spcPct val="80000"/>
              </a:lnSpc>
            </a:pPr>
            <a:r>
              <a:rPr lang="en-US" altLang="tr-TR" sz="2400" b="1"/>
              <a:t>2. Evaluation functions: </a:t>
            </a:r>
            <a:r>
              <a:rPr lang="en-US" altLang="tr-TR" sz="2400"/>
              <a:t>heuristics to evaluate utility of a state without exhaustive search.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tr-TR" sz="2400" b="1"/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8068926" y="6554718"/>
            <a:ext cx="2345672" cy="307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tr-TR" sz="1400"/>
              <a:t>Slide adapted from Macskassy</a:t>
            </a:r>
          </a:p>
        </p:txBody>
      </p:sp>
    </p:spTree>
    <p:extLst>
      <p:ext uri="{BB962C8B-B14F-4D97-AF65-F5344CB8AC3E}">
        <p14:creationId xmlns:p14="http://schemas.microsoft.com/office/powerpoint/2010/main" val="322696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/>
              <a:t>Two-player Games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tr-TR"/>
              <a:t>A game formulated as a search problem: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977" y="2286530"/>
            <a:ext cx="7774199" cy="2550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8068926" y="6554718"/>
            <a:ext cx="2345672" cy="307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tr-TR" sz="1400"/>
              <a:t>Slide adapted from Macskassy</a:t>
            </a:r>
          </a:p>
        </p:txBody>
      </p:sp>
    </p:spTree>
    <p:extLst>
      <p:ext uri="{BB962C8B-B14F-4D97-AF65-F5344CB8AC3E}">
        <p14:creationId xmlns:p14="http://schemas.microsoft.com/office/powerpoint/2010/main" val="309129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ADVERSARIAL SEARCH</a:t>
            </a:r>
            <a:endParaRPr lang="tr-TR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1030" y="2601092"/>
            <a:ext cx="4929492" cy="375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ikdörtgen 3"/>
          <p:cNvSpPr/>
          <p:nvPr/>
        </p:nvSpPr>
        <p:spPr>
          <a:xfrm>
            <a:off x="406574" y="1440696"/>
            <a:ext cx="115932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  <a:r>
              <a:rPr lang="tr-TR" sz="3000" dirty="0"/>
              <a:t>A</a:t>
            </a:r>
            <a:r>
              <a:rPr lang="en-US" sz="3000" dirty="0" err="1"/>
              <a:t>dversarial</a:t>
            </a:r>
            <a:r>
              <a:rPr lang="en-US" sz="3000" dirty="0"/>
              <a:t> search is basically </a:t>
            </a:r>
            <a:r>
              <a:rPr lang="en-US" sz="3000" b="1" dirty="0"/>
              <a:t>a kind of search in which one can trace the </a:t>
            </a:r>
            <a:r>
              <a:rPr lang="tr-TR" sz="3000" b="1" dirty="0" smtClean="0"/>
              <a:t> </a:t>
            </a:r>
            <a:r>
              <a:rPr lang="en-US" sz="3000" b="1" dirty="0" smtClean="0"/>
              <a:t>movement </a:t>
            </a:r>
            <a:r>
              <a:rPr lang="en-US" sz="3000" b="1" dirty="0"/>
              <a:t>of an enemy or opponent</a:t>
            </a:r>
            <a:r>
              <a:rPr lang="en-US" sz="3000" dirty="0"/>
              <a:t>. </a:t>
            </a:r>
            <a:endParaRPr lang="tr-TR" sz="3000" dirty="0"/>
          </a:p>
        </p:txBody>
      </p:sp>
    </p:spTree>
    <p:extLst>
      <p:ext uri="{BB962C8B-B14F-4D97-AF65-F5344CB8AC3E}">
        <p14:creationId xmlns:p14="http://schemas.microsoft.com/office/powerpoint/2010/main" val="257905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tr-TR" b="0" dirty="0" smtClean="0"/>
              <a:t>Game </a:t>
            </a:r>
            <a:r>
              <a:rPr lang="tr-TR" altLang="tr-TR" b="0" dirty="0" err="1" smtClean="0"/>
              <a:t>Tree</a:t>
            </a:r>
            <a:endParaRPr lang="en-US" altLang="tr-TR" b="0" dirty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b="1" dirty="0"/>
              <a:t>A game tree </a:t>
            </a:r>
            <a:r>
              <a:rPr lang="en-US" altLang="en-US" dirty="0"/>
              <a:t>is a tree where nodes of the tree are the game </a:t>
            </a:r>
            <a:r>
              <a:rPr lang="tr-TR" altLang="en-US" dirty="0" smtClean="0"/>
              <a:t>      </a:t>
            </a:r>
            <a:r>
              <a:rPr lang="en-US" altLang="en-US" dirty="0" smtClean="0"/>
              <a:t>states </a:t>
            </a:r>
            <a:r>
              <a:rPr lang="en-US" altLang="en-US" dirty="0"/>
              <a:t>and Edges of the tree are the moves by players</a:t>
            </a:r>
            <a:r>
              <a:rPr lang="en-US" altLang="en-US" dirty="0" smtClean="0"/>
              <a:t>.</a:t>
            </a:r>
            <a:endParaRPr lang="tr-TR" altLang="en-US" dirty="0" smtClean="0"/>
          </a:p>
          <a:p>
            <a:pPr>
              <a:lnSpc>
                <a:spcPct val="80000"/>
              </a:lnSpc>
            </a:pPr>
            <a:endParaRPr lang="tr-TR" altLang="en-US" dirty="0" smtClean="0"/>
          </a:p>
          <a:p>
            <a:pPr>
              <a:lnSpc>
                <a:spcPct val="80000"/>
              </a:lnSpc>
            </a:pPr>
            <a:r>
              <a:rPr lang="en-US" altLang="en-US" b="1" dirty="0" smtClean="0"/>
              <a:t>Game </a:t>
            </a:r>
            <a:r>
              <a:rPr lang="en-US" altLang="en-US" b="1" dirty="0"/>
              <a:t>tree </a:t>
            </a:r>
            <a:r>
              <a:rPr lang="en-US" altLang="en-US" dirty="0"/>
              <a:t>involves initial state, actions function, and result </a:t>
            </a:r>
            <a:r>
              <a:rPr lang="tr-TR" altLang="en-US" dirty="0" smtClean="0"/>
              <a:t>        </a:t>
            </a:r>
            <a:r>
              <a:rPr lang="en-US" altLang="en-US" dirty="0" smtClean="0"/>
              <a:t>Function</a:t>
            </a:r>
            <a:r>
              <a:rPr lang="en-US" altLang="en-US" dirty="0"/>
              <a:t>.</a:t>
            </a:r>
            <a:endParaRPr lang="en-US" altLang="tr-TR" sz="2400" b="1" dirty="0"/>
          </a:p>
        </p:txBody>
      </p:sp>
    </p:spTree>
    <p:extLst>
      <p:ext uri="{BB962C8B-B14F-4D97-AF65-F5344CB8AC3E}">
        <p14:creationId xmlns:p14="http://schemas.microsoft.com/office/powerpoint/2010/main" val="355553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 b="0"/>
              <a:t>Example: Tic-Tac-Toe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10" y="981522"/>
            <a:ext cx="7850417" cy="521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23198" y="3285778"/>
            <a:ext cx="5904656" cy="1656184"/>
          </a:xfrm>
        </p:spPr>
        <p:txBody>
          <a:bodyPr/>
          <a:lstStyle/>
          <a:p>
            <a:r>
              <a:rPr lang="en-US" altLang="en-US" sz="1800" dirty="0"/>
              <a:t>There are two players MAX and MIN.</a:t>
            </a:r>
          </a:p>
          <a:p>
            <a:r>
              <a:rPr lang="en-US" altLang="en-US" sz="1800" dirty="0"/>
              <a:t>Players have an alternate turn and start with MAX.</a:t>
            </a:r>
          </a:p>
          <a:p>
            <a:r>
              <a:rPr lang="en-US" altLang="en-US" sz="1800" dirty="0"/>
              <a:t>MAX maximizes the result of the game tree</a:t>
            </a:r>
          </a:p>
          <a:p>
            <a:r>
              <a:rPr lang="en-US" altLang="en-US" sz="1800" dirty="0"/>
              <a:t>MIN minimizes the result.</a:t>
            </a:r>
          </a:p>
          <a:p>
            <a:endParaRPr lang="tr-TR" altLang="tr-TR" dirty="0"/>
          </a:p>
        </p:txBody>
      </p:sp>
    </p:spTree>
    <p:extLst>
      <p:ext uri="{BB962C8B-B14F-4D97-AF65-F5344CB8AC3E}">
        <p14:creationId xmlns:p14="http://schemas.microsoft.com/office/powerpoint/2010/main" val="288295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 b="0"/>
              <a:t>The minimax algorithm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469" y="1125538"/>
            <a:ext cx="12169352" cy="4984317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tr-TR" sz="1800" dirty="0"/>
              <a:t>Perfect play for deterministic environments with perfect information</a:t>
            </a:r>
          </a:p>
          <a:p>
            <a:pPr>
              <a:lnSpc>
                <a:spcPct val="80000"/>
              </a:lnSpc>
            </a:pPr>
            <a:endParaRPr lang="en-US" altLang="tr-TR" sz="1800" dirty="0"/>
          </a:p>
          <a:p>
            <a:pPr>
              <a:lnSpc>
                <a:spcPct val="80000"/>
              </a:lnSpc>
            </a:pPr>
            <a:r>
              <a:rPr lang="en-US" altLang="tr-TR" sz="1800" b="1" dirty="0"/>
              <a:t>Basic idea: </a:t>
            </a:r>
            <a:r>
              <a:rPr lang="en-US" altLang="tr-TR" sz="1800" dirty="0"/>
              <a:t>choose move with highest minimax value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tr-TR" sz="1800" dirty="0"/>
              <a:t>			= best achievable payoff against best play</a:t>
            </a:r>
          </a:p>
          <a:p>
            <a:pPr>
              <a:lnSpc>
                <a:spcPct val="80000"/>
              </a:lnSpc>
            </a:pPr>
            <a:endParaRPr lang="en-US" altLang="tr-TR" sz="1800" b="1" dirty="0"/>
          </a:p>
          <a:p>
            <a:pPr>
              <a:lnSpc>
                <a:spcPct val="80000"/>
              </a:lnSpc>
            </a:pPr>
            <a:r>
              <a:rPr lang="en-US" altLang="tr-TR" sz="1800" b="1" dirty="0"/>
              <a:t>Algorithm:</a:t>
            </a:r>
            <a:endParaRPr lang="en-US" altLang="tr-TR" sz="180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tr-TR" sz="1800" dirty="0"/>
              <a:t>	1. Generate game tree </a:t>
            </a:r>
            <a:r>
              <a:rPr lang="en-US" altLang="tr-TR" sz="1800" dirty="0" smtClean="0"/>
              <a:t>completely</a:t>
            </a:r>
            <a:endParaRPr lang="tr-TR" altLang="tr-TR" sz="1800" dirty="0" smtClean="0"/>
          </a:p>
          <a:p>
            <a:pPr>
              <a:lnSpc>
                <a:spcPct val="80000"/>
              </a:lnSpc>
              <a:buFontTx/>
              <a:buNone/>
            </a:pPr>
            <a:endParaRPr lang="en-US" altLang="tr-TR" sz="180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tr-TR" sz="1800" dirty="0"/>
              <a:t>	2. Determine utility of each terminal </a:t>
            </a:r>
            <a:r>
              <a:rPr lang="en-US" altLang="tr-TR" sz="1800" dirty="0" smtClean="0"/>
              <a:t>state</a:t>
            </a:r>
            <a:endParaRPr lang="tr-TR" altLang="tr-TR" sz="1800" dirty="0" smtClean="0"/>
          </a:p>
          <a:p>
            <a:pPr>
              <a:lnSpc>
                <a:spcPct val="80000"/>
              </a:lnSpc>
              <a:buFontTx/>
              <a:buNone/>
            </a:pPr>
            <a:endParaRPr lang="en-US" altLang="tr-TR" sz="180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tr-TR" sz="1800" dirty="0"/>
              <a:t>	3. Propagate the utility values upward in the three by applying MIN and MAX operators on the nodes in </a:t>
            </a:r>
            <a:r>
              <a:rPr lang="en-US" altLang="tr-TR" sz="1800" dirty="0" smtClean="0"/>
              <a:t>the</a:t>
            </a:r>
            <a:r>
              <a:rPr lang="tr-TR" altLang="tr-TR" sz="1800" dirty="0" smtClean="0"/>
              <a:t>    </a:t>
            </a:r>
            <a:r>
              <a:rPr lang="en-US" altLang="tr-TR" sz="1800" dirty="0" smtClean="0"/>
              <a:t> </a:t>
            </a:r>
            <a:r>
              <a:rPr lang="en-US" altLang="tr-TR" sz="1800" dirty="0"/>
              <a:t>current </a:t>
            </a:r>
            <a:r>
              <a:rPr lang="en-US" altLang="tr-TR" sz="1800" dirty="0" smtClean="0"/>
              <a:t>level</a:t>
            </a:r>
            <a:endParaRPr lang="tr-TR" altLang="tr-TR" sz="1800" dirty="0" smtClean="0"/>
          </a:p>
          <a:p>
            <a:pPr>
              <a:lnSpc>
                <a:spcPct val="80000"/>
              </a:lnSpc>
              <a:buFontTx/>
              <a:buNone/>
            </a:pPr>
            <a:endParaRPr lang="en-US" altLang="tr-TR" sz="180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tr-TR" sz="1800" dirty="0"/>
              <a:t>	4. At the root node use minimax decision to select the move with the max (of the min) utility value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tr-TR" sz="1800" dirty="0"/>
          </a:p>
          <a:p>
            <a:pPr>
              <a:lnSpc>
                <a:spcPct val="80000"/>
              </a:lnSpc>
            </a:pPr>
            <a:r>
              <a:rPr lang="en-US" altLang="tr-TR" sz="1800" dirty="0"/>
              <a:t>Steps 2 and 3 in the algorithm assume that the opponent will play perfectly.</a:t>
            </a:r>
          </a:p>
        </p:txBody>
      </p:sp>
    </p:spTree>
    <p:extLst>
      <p:ext uri="{BB962C8B-B14F-4D97-AF65-F5344CB8AC3E}">
        <p14:creationId xmlns:p14="http://schemas.microsoft.com/office/powerpoint/2010/main" val="318643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/>
              <a:t>Generate Game Tree</a:t>
            </a: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24" y="1341562"/>
            <a:ext cx="5106582" cy="3766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846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 b="0"/>
              <a:t>Minimax Example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79454" y="5411453"/>
            <a:ext cx="8231505" cy="716129"/>
          </a:xfrm>
        </p:spPr>
        <p:txBody>
          <a:bodyPr/>
          <a:lstStyle/>
          <a:p>
            <a:endParaRPr lang="tr-TR" altLang="tr-TR"/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324" y="1524353"/>
            <a:ext cx="7850417" cy="3420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0660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 b="0"/>
              <a:t>Minimax value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tr-TR" sz="2801"/>
              <a:t>Given a game tree, the optimal strategy can be determined by examining the minimax value of each node (MINIMAX-VALUE(n))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tr-TR" sz="2801"/>
          </a:p>
          <a:p>
            <a:pPr>
              <a:lnSpc>
                <a:spcPct val="80000"/>
              </a:lnSpc>
            </a:pPr>
            <a:r>
              <a:rPr lang="en-US" altLang="tr-TR" sz="2801"/>
              <a:t>The minimax value of a node is the utility of being in the corresponding state, assuming that both players play optimally from there to the end of the game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tr-TR" sz="2801"/>
          </a:p>
          <a:p>
            <a:pPr>
              <a:lnSpc>
                <a:spcPct val="80000"/>
              </a:lnSpc>
            </a:pPr>
            <a:r>
              <a:rPr lang="en-US" altLang="tr-TR" sz="2801"/>
              <a:t>Given a choice, MAX prefer to move to a state of maximum value, whereas MIN prefers a state of minimum value</a:t>
            </a:r>
          </a:p>
        </p:txBody>
      </p:sp>
    </p:spTree>
    <p:extLst>
      <p:ext uri="{BB962C8B-B14F-4D97-AF65-F5344CB8AC3E}">
        <p14:creationId xmlns:p14="http://schemas.microsoft.com/office/powerpoint/2010/main" val="306358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 b="0"/>
              <a:t>Minimax: Recursive implementation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79454" y="3887100"/>
            <a:ext cx="8231505" cy="2240482"/>
          </a:xfrm>
        </p:spPr>
        <p:txBody>
          <a:bodyPr/>
          <a:lstStyle/>
          <a:p>
            <a:endParaRPr lang="tr-TR" altLang="tr-TR"/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454" y="1371918"/>
            <a:ext cx="8155287" cy="4871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627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/>
              <a:t>The Minimax Algorithm Properties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tr-TR" sz="2400"/>
              <a:t>Performs a complete depth-first exploration of the game tree</a:t>
            </a:r>
          </a:p>
          <a:p>
            <a:pPr>
              <a:lnSpc>
                <a:spcPct val="90000"/>
              </a:lnSpc>
            </a:pPr>
            <a:r>
              <a:rPr lang="en-US" altLang="tr-TR" sz="2400"/>
              <a:t>Optimal against a perfect player. </a:t>
            </a:r>
          </a:p>
          <a:p>
            <a:pPr>
              <a:lnSpc>
                <a:spcPct val="90000"/>
              </a:lnSpc>
            </a:pPr>
            <a:r>
              <a:rPr lang="en-US" altLang="tr-TR" sz="2400"/>
              <a:t>Time complexity?</a:t>
            </a:r>
          </a:p>
          <a:p>
            <a:pPr lvl="1">
              <a:lnSpc>
                <a:spcPct val="90000"/>
              </a:lnSpc>
            </a:pPr>
            <a:r>
              <a:rPr lang="en-US" altLang="tr-TR"/>
              <a:t>O(b</a:t>
            </a:r>
            <a:r>
              <a:rPr lang="en-US" altLang="tr-TR" baseline="30000"/>
              <a:t>m</a:t>
            </a:r>
            <a:r>
              <a:rPr lang="en-US" altLang="tr-TR"/>
              <a:t>)</a:t>
            </a:r>
          </a:p>
          <a:p>
            <a:pPr>
              <a:lnSpc>
                <a:spcPct val="90000"/>
              </a:lnSpc>
            </a:pPr>
            <a:r>
              <a:rPr lang="en-US" altLang="tr-TR" sz="2400"/>
              <a:t>Space complexity?</a:t>
            </a:r>
          </a:p>
          <a:p>
            <a:pPr lvl="1">
              <a:lnSpc>
                <a:spcPct val="90000"/>
              </a:lnSpc>
            </a:pPr>
            <a:r>
              <a:rPr lang="en-US" altLang="tr-TR"/>
              <a:t>O(bm)</a:t>
            </a:r>
          </a:p>
          <a:p>
            <a:pPr>
              <a:lnSpc>
                <a:spcPct val="90000"/>
              </a:lnSpc>
            </a:pPr>
            <a:r>
              <a:rPr lang="en-US" altLang="tr-TR" sz="2400"/>
              <a:t>For chess, b ~ 35, m ~ 100</a:t>
            </a:r>
          </a:p>
          <a:p>
            <a:pPr lvl="1">
              <a:lnSpc>
                <a:spcPct val="90000"/>
              </a:lnSpc>
            </a:pPr>
            <a:r>
              <a:rPr lang="en-US" altLang="tr-TR"/>
              <a:t>Exact solution is completely infeasible</a:t>
            </a:r>
          </a:p>
          <a:p>
            <a:pPr lvl="1">
              <a:lnSpc>
                <a:spcPct val="90000"/>
              </a:lnSpc>
            </a:pPr>
            <a:r>
              <a:rPr lang="en-US" altLang="tr-TR"/>
              <a:t>But, do we need to explore the whole tree?</a:t>
            </a:r>
          </a:p>
          <a:p>
            <a:pPr>
              <a:lnSpc>
                <a:spcPct val="90000"/>
              </a:lnSpc>
            </a:pPr>
            <a:r>
              <a:rPr lang="en-US" altLang="tr-TR" sz="2400"/>
              <a:t>Minimax serves as the basis for the mathematical analysis of games and for more practical algorithms</a:t>
            </a: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124" y="2057877"/>
            <a:ext cx="2896270" cy="2451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219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 b="0"/>
              <a:t>Resource Limits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79454" y="1371918"/>
            <a:ext cx="5259017" cy="4755664"/>
          </a:xfrm>
        </p:spPr>
        <p:txBody>
          <a:bodyPr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en-US" altLang="tr-TR" sz="2400"/>
              <a:t>Cannot search to leaves</a:t>
            </a:r>
          </a:p>
          <a:p>
            <a:pPr>
              <a:lnSpc>
                <a:spcPct val="90000"/>
              </a:lnSpc>
            </a:pPr>
            <a:r>
              <a:rPr lang="en-US" altLang="tr-TR" sz="2400"/>
              <a:t>Depth-limited search</a:t>
            </a:r>
          </a:p>
          <a:p>
            <a:pPr lvl="1">
              <a:lnSpc>
                <a:spcPct val="90000"/>
              </a:lnSpc>
            </a:pPr>
            <a:r>
              <a:rPr lang="en-US" altLang="tr-TR"/>
              <a:t>Instead, search a limited depth of tree</a:t>
            </a:r>
          </a:p>
          <a:p>
            <a:pPr lvl="1">
              <a:lnSpc>
                <a:spcPct val="90000"/>
              </a:lnSpc>
            </a:pPr>
            <a:r>
              <a:rPr lang="en-US" altLang="tr-TR"/>
              <a:t>Replace terminal utilities with an eval function for non-terminal positions	</a:t>
            </a:r>
          </a:p>
          <a:p>
            <a:pPr>
              <a:lnSpc>
                <a:spcPct val="90000"/>
              </a:lnSpc>
            </a:pPr>
            <a:r>
              <a:rPr lang="en-US" altLang="tr-TR" sz="2400"/>
              <a:t>Guarantee of optimal play is gone</a:t>
            </a:r>
          </a:p>
          <a:p>
            <a:pPr>
              <a:lnSpc>
                <a:spcPct val="90000"/>
              </a:lnSpc>
            </a:pPr>
            <a:r>
              <a:rPr lang="en-US" altLang="tr-TR" sz="2400"/>
              <a:t>More plies makes a BIG difference</a:t>
            </a:r>
          </a:p>
          <a:p>
            <a:pPr>
              <a:lnSpc>
                <a:spcPct val="90000"/>
              </a:lnSpc>
            </a:pPr>
            <a:r>
              <a:rPr lang="en-US" altLang="tr-TR" sz="2400"/>
              <a:t>Example:</a:t>
            </a:r>
          </a:p>
          <a:p>
            <a:pPr lvl="1">
              <a:lnSpc>
                <a:spcPct val="90000"/>
              </a:lnSpc>
            </a:pPr>
            <a:r>
              <a:rPr lang="en-US" altLang="tr-TR"/>
              <a:t>Suppose we have 100 seconds, can explore 10K nodes / sec</a:t>
            </a:r>
          </a:p>
          <a:p>
            <a:pPr lvl="1">
              <a:lnSpc>
                <a:spcPct val="90000"/>
              </a:lnSpc>
            </a:pPr>
            <a:r>
              <a:rPr lang="en-US" altLang="tr-TR"/>
              <a:t>So can check 1M nodes per move</a:t>
            </a:r>
          </a:p>
          <a:p>
            <a:pPr lvl="1">
              <a:lnSpc>
                <a:spcPct val="90000"/>
              </a:lnSpc>
            </a:pPr>
            <a:r>
              <a:rPr lang="en-US" altLang="tr-TR"/>
              <a:t>α-β reaches about depth 8 – decent chess program</a:t>
            </a: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253" y="1295700"/>
            <a:ext cx="3467903" cy="4420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8068926" y="6554718"/>
            <a:ext cx="2345672" cy="307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tr-TR" sz="1400"/>
              <a:t>Slide adapted from Macskassy</a:t>
            </a:r>
          </a:p>
        </p:txBody>
      </p:sp>
    </p:spTree>
    <p:extLst>
      <p:ext uri="{BB962C8B-B14F-4D97-AF65-F5344CB8AC3E}">
        <p14:creationId xmlns:p14="http://schemas.microsoft.com/office/powerpoint/2010/main" val="44752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ym typeface="Symbol" pitchFamily="18" charset="2"/>
              </a:rPr>
              <a:t>Alpha-Beta Pruning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140" y="1448852"/>
            <a:ext cx="6857107" cy="4525374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110000"/>
              </a:lnSpc>
            </a:pPr>
            <a:r>
              <a:rPr lang="en-US" sz="2400" dirty="0"/>
              <a:t>General configuration (MIN version)</a:t>
            </a:r>
          </a:p>
          <a:p>
            <a:pPr lvl="1" eaLnBrk="1" hangingPunct="1">
              <a:lnSpc>
                <a:spcPct val="110000"/>
              </a:lnSpc>
            </a:pPr>
            <a:r>
              <a:rPr lang="en-US" dirty="0">
                <a:sym typeface="Symbol" pitchFamily="18" charset="2"/>
              </a:rPr>
              <a:t>We’re computing the MIN-VALUE at some node </a:t>
            </a:r>
            <a:r>
              <a:rPr lang="en-US" i="1" dirty="0">
                <a:sym typeface="Symbol" pitchFamily="18" charset="2"/>
              </a:rPr>
              <a:t>n</a:t>
            </a:r>
          </a:p>
          <a:p>
            <a:pPr lvl="1" eaLnBrk="1" hangingPunct="1">
              <a:lnSpc>
                <a:spcPct val="110000"/>
              </a:lnSpc>
            </a:pPr>
            <a:r>
              <a:rPr lang="en-US" dirty="0">
                <a:sym typeface="Symbol" pitchFamily="18" charset="2"/>
              </a:rPr>
              <a:t>We’re looping over </a:t>
            </a:r>
            <a:r>
              <a:rPr lang="en-US" i="1" dirty="0" err="1">
                <a:sym typeface="Symbol" pitchFamily="18" charset="2"/>
              </a:rPr>
              <a:t>n</a:t>
            </a:r>
            <a:r>
              <a:rPr lang="en-US" dirty="0" err="1">
                <a:sym typeface="Symbol" pitchFamily="18" charset="2"/>
              </a:rPr>
              <a:t>’s</a:t>
            </a:r>
            <a:r>
              <a:rPr lang="en-US" dirty="0">
                <a:sym typeface="Symbol" pitchFamily="18" charset="2"/>
              </a:rPr>
              <a:t> children</a:t>
            </a:r>
          </a:p>
          <a:p>
            <a:pPr lvl="1" eaLnBrk="1" hangingPunct="1">
              <a:lnSpc>
                <a:spcPct val="110000"/>
              </a:lnSpc>
            </a:pPr>
            <a:r>
              <a:rPr lang="en-US" i="1" dirty="0" err="1">
                <a:sym typeface="Symbol" pitchFamily="18" charset="2"/>
              </a:rPr>
              <a:t>n</a:t>
            </a:r>
            <a:r>
              <a:rPr lang="en-US" dirty="0" err="1">
                <a:sym typeface="Symbol" pitchFamily="18" charset="2"/>
              </a:rPr>
              <a:t>’s</a:t>
            </a:r>
            <a:r>
              <a:rPr lang="en-US" dirty="0">
                <a:sym typeface="Symbol" pitchFamily="18" charset="2"/>
              </a:rPr>
              <a:t> estimate of the </a:t>
            </a:r>
            <a:r>
              <a:rPr lang="en-US" dirty="0" err="1">
                <a:sym typeface="Symbol" pitchFamily="18" charset="2"/>
              </a:rPr>
              <a:t>childrens</a:t>
            </a:r>
            <a:r>
              <a:rPr lang="en-US" dirty="0">
                <a:sym typeface="Symbol" pitchFamily="18" charset="2"/>
              </a:rPr>
              <a:t>’ min is dropping</a:t>
            </a:r>
          </a:p>
          <a:p>
            <a:pPr lvl="1" eaLnBrk="1" hangingPunct="1">
              <a:lnSpc>
                <a:spcPct val="110000"/>
              </a:lnSpc>
            </a:pPr>
            <a:r>
              <a:rPr lang="en-US" dirty="0">
                <a:sym typeface="Symbol" pitchFamily="18" charset="2"/>
              </a:rPr>
              <a:t>Who cares about </a:t>
            </a:r>
            <a:r>
              <a:rPr lang="en-US" i="1" dirty="0" err="1">
                <a:sym typeface="Symbol" pitchFamily="18" charset="2"/>
              </a:rPr>
              <a:t>n</a:t>
            </a:r>
            <a:r>
              <a:rPr lang="en-US" dirty="0" err="1">
                <a:sym typeface="Symbol" pitchFamily="18" charset="2"/>
              </a:rPr>
              <a:t>’s</a:t>
            </a:r>
            <a:r>
              <a:rPr lang="en-US" dirty="0">
                <a:sym typeface="Symbol" pitchFamily="18" charset="2"/>
              </a:rPr>
              <a:t> value?  MAX</a:t>
            </a:r>
          </a:p>
          <a:p>
            <a:pPr lvl="1" eaLnBrk="1" hangingPunct="1">
              <a:lnSpc>
                <a:spcPct val="110000"/>
              </a:lnSpc>
            </a:pPr>
            <a:r>
              <a:rPr lang="en-US" dirty="0">
                <a:sym typeface="Symbol" pitchFamily="18" charset="2"/>
              </a:rPr>
              <a:t>Let </a:t>
            </a:r>
            <a:r>
              <a:rPr lang="en-US" i="1" dirty="0">
                <a:sym typeface="Symbol" pitchFamily="18" charset="2"/>
              </a:rPr>
              <a:t>a</a:t>
            </a:r>
            <a:r>
              <a:rPr lang="en-US" dirty="0"/>
              <a:t> be the best value that MAX can get at any choice point along the current path from the root</a:t>
            </a:r>
          </a:p>
          <a:p>
            <a:pPr lvl="1" eaLnBrk="1" hangingPunct="1">
              <a:lnSpc>
                <a:spcPct val="110000"/>
              </a:lnSpc>
            </a:pPr>
            <a:r>
              <a:rPr lang="en-US" dirty="0"/>
              <a:t>If </a:t>
            </a:r>
            <a:r>
              <a:rPr lang="en-US" i="1" dirty="0"/>
              <a:t>n</a:t>
            </a:r>
            <a:r>
              <a:rPr lang="en-US" dirty="0"/>
              <a:t> becomes worse than </a:t>
            </a:r>
            <a:r>
              <a:rPr lang="en-US" i="1" dirty="0">
                <a:sym typeface="Symbol" pitchFamily="18" charset="2"/>
              </a:rPr>
              <a:t>a</a:t>
            </a:r>
            <a:r>
              <a:rPr lang="en-US" dirty="0"/>
              <a:t>, MAX will avoid it, so we can stop considering </a:t>
            </a:r>
            <a:r>
              <a:rPr lang="en-US" i="1" dirty="0" err="1"/>
              <a:t>n</a:t>
            </a:r>
            <a:r>
              <a:rPr lang="en-US" dirty="0" err="1"/>
              <a:t>’s</a:t>
            </a:r>
            <a:r>
              <a:rPr lang="en-US" dirty="0"/>
              <a:t> other children (it’s already bad enough that it won’t be played)</a:t>
            </a:r>
          </a:p>
          <a:p>
            <a:pPr lvl="1" eaLnBrk="1" hangingPunct="1"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sz="2400" dirty="0"/>
              <a:t>MAX version is symmetric</a:t>
            </a:r>
            <a:endParaRPr lang="en-US" sz="2000" dirty="0"/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7777737" y="1981359"/>
            <a:ext cx="686317" cy="40005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>
                <a:latin typeface="Calibri" pitchFamily="34" charset="0"/>
              </a:rPr>
              <a:t>MAX</a:t>
            </a:r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7777737" y="2805164"/>
            <a:ext cx="633425" cy="40005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>
                <a:latin typeface="Calibri" pitchFamily="34" charset="0"/>
              </a:rPr>
              <a:t>MIN</a:t>
            </a:r>
          </a:p>
        </p:txBody>
      </p:sp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7777737" y="4190871"/>
            <a:ext cx="686317" cy="40005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>
                <a:latin typeface="Calibri" pitchFamily="34" charset="0"/>
              </a:rPr>
              <a:t>MAX</a:t>
            </a:r>
          </a:p>
        </p:txBody>
      </p:sp>
      <p:sp>
        <p:nvSpPr>
          <p:cNvPr id="23559" name="Text Box 7"/>
          <p:cNvSpPr txBox="1">
            <a:spLocks noChangeArrowheads="1"/>
          </p:cNvSpPr>
          <p:nvPr/>
        </p:nvSpPr>
        <p:spPr bwMode="auto">
          <a:xfrm>
            <a:off x="7777737" y="4952773"/>
            <a:ext cx="633425" cy="40005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>
                <a:latin typeface="Calibri" pitchFamily="34" charset="0"/>
              </a:rPr>
              <a:t>MIN</a:t>
            </a:r>
          </a:p>
        </p:txBody>
      </p:sp>
      <p:sp>
        <p:nvSpPr>
          <p:cNvPr id="23560" name="AutoShape 8"/>
          <p:cNvSpPr>
            <a:spLocks noChangeArrowheads="1"/>
          </p:cNvSpPr>
          <p:nvPr/>
        </p:nvSpPr>
        <p:spPr bwMode="auto">
          <a:xfrm flipV="1">
            <a:off x="9295189" y="2896464"/>
            <a:ext cx="380950" cy="30476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28" anchor="ctr"/>
          <a:lstStyle/>
          <a:p>
            <a:pPr algn="ctr"/>
            <a:r>
              <a:rPr lang="en-US" sz="1600" i="1" dirty="0">
                <a:latin typeface="Calibri" pitchFamily="34" charset="0"/>
                <a:sym typeface="Symbol" pitchFamily="18" charset="2"/>
              </a:rPr>
              <a:t>a</a:t>
            </a:r>
            <a:endParaRPr lang="en-US" sz="1600" i="1" dirty="0">
              <a:latin typeface="Calibri" pitchFamily="34" charset="0"/>
            </a:endParaRPr>
          </a:p>
        </p:txBody>
      </p:sp>
      <p:cxnSp>
        <p:nvCxnSpPr>
          <p:cNvPr id="23561" name="AutoShape 9"/>
          <p:cNvCxnSpPr>
            <a:cxnSpLocks noChangeShapeType="1"/>
            <a:stCxn id="23564" idx="3"/>
            <a:endCxn id="23560" idx="3"/>
          </p:cNvCxnSpPr>
          <p:nvPr/>
        </p:nvCxnSpPr>
        <p:spPr bwMode="auto">
          <a:xfrm flipH="1">
            <a:off x="9484078" y="2363133"/>
            <a:ext cx="763488" cy="53333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3562" name="AutoShape 10"/>
          <p:cNvSpPr>
            <a:spLocks noChangeArrowheads="1"/>
          </p:cNvSpPr>
          <p:nvPr/>
        </p:nvSpPr>
        <p:spPr bwMode="auto">
          <a:xfrm>
            <a:off x="10285660" y="4205981"/>
            <a:ext cx="380950" cy="30476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1600">
              <a:latin typeface="Calibri" pitchFamily="34" charset="0"/>
            </a:endParaRPr>
          </a:p>
        </p:txBody>
      </p:sp>
      <p:cxnSp>
        <p:nvCxnSpPr>
          <p:cNvPr id="23563" name="AutoShape 11"/>
          <p:cNvCxnSpPr>
            <a:cxnSpLocks noChangeShapeType="1"/>
            <a:stCxn id="23560" idx="0"/>
          </p:cNvCxnSpPr>
          <p:nvPr/>
        </p:nvCxnSpPr>
        <p:spPr bwMode="auto">
          <a:xfrm>
            <a:off x="9485665" y="3201224"/>
            <a:ext cx="344443" cy="38095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3564" name="AutoShape 12"/>
          <p:cNvSpPr>
            <a:spLocks noChangeArrowheads="1"/>
          </p:cNvSpPr>
          <p:nvPr/>
        </p:nvSpPr>
        <p:spPr bwMode="auto">
          <a:xfrm>
            <a:off x="10057090" y="2058373"/>
            <a:ext cx="380950" cy="30476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3565" name="Line 13"/>
          <p:cNvSpPr>
            <a:spLocks noChangeShapeType="1"/>
          </p:cNvSpPr>
          <p:nvPr/>
        </p:nvSpPr>
        <p:spPr bwMode="auto">
          <a:xfrm>
            <a:off x="8152338" y="3277414"/>
            <a:ext cx="0" cy="838091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3566" name="AutoShape 14"/>
          <p:cNvSpPr>
            <a:spLocks noChangeArrowheads="1"/>
          </p:cNvSpPr>
          <p:nvPr/>
        </p:nvSpPr>
        <p:spPr bwMode="auto">
          <a:xfrm flipV="1">
            <a:off x="10666611" y="5029786"/>
            <a:ext cx="380950" cy="30476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tIns="91428" anchor="ctr"/>
          <a:lstStyle/>
          <a:p>
            <a:pPr algn="ctr"/>
            <a:r>
              <a:rPr lang="en-US" sz="1600" i="1" dirty="0">
                <a:latin typeface="Calibri" pitchFamily="34" charset="0"/>
              </a:rPr>
              <a:t>n</a:t>
            </a:r>
            <a:endParaRPr lang="en-US" sz="1600" dirty="0">
              <a:latin typeface="Calibri" pitchFamily="34" charset="0"/>
            </a:endParaRPr>
          </a:p>
        </p:txBody>
      </p:sp>
      <p:cxnSp>
        <p:nvCxnSpPr>
          <p:cNvPr id="23567" name="AutoShape 15"/>
          <p:cNvCxnSpPr>
            <a:cxnSpLocks noChangeShapeType="1"/>
            <a:stCxn id="23562" idx="3"/>
            <a:endCxn id="23566" idx="3"/>
          </p:cNvCxnSpPr>
          <p:nvPr/>
        </p:nvCxnSpPr>
        <p:spPr bwMode="auto">
          <a:xfrm rot="16200000" flipH="1">
            <a:off x="10407089" y="4579788"/>
            <a:ext cx="519044" cy="38095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568" name="AutoShape 16"/>
          <p:cNvCxnSpPr>
            <a:cxnSpLocks noChangeShapeType="1"/>
            <a:stCxn id="23560" idx="0"/>
          </p:cNvCxnSpPr>
          <p:nvPr/>
        </p:nvCxnSpPr>
        <p:spPr bwMode="auto">
          <a:xfrm flipH="1">
            <a:off x="9144397" y="3201224"/>
            <a:ext cx="341268" cy="38095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3569" name="Freeform 17"/>
          <p:cNvSpPr>
            <a:spLocks/>
          </p:cNvSpPr>
          <p:nvPr/>
        </p:nvSpPr>
        <p:spPr bwMode="auto">
          <a:xfrm>
            <a:off x="10184074" y="2363133"/>
            <a:ext cx="444442" cy="1828562"/>
          </a:xfrm>
          <a:custGeom>
            <a:avLst/>
            <a:gdLst>
              <a:gd name="T0" fmla="*/ 2147483647 w 280"/>
              <a:gd name="T1" fmla="*/ 0 h 1152"/>
              <a:gd name="T2" fmla="*/ 2147483647 w 280"/>
              <a:gd name="T3" fmla="*/ 2147483647 h 1152"/>
              <a:gd name="T4" fmla="*/ 2147483647 w 280"/>
              <a:gd name="T5" fmla="*/ 2147483647 h 1152"/>
              <a:gd name="T6" fmla="*/ 2147483647 w 280"/>
              <a:gd name="T7" fmla="*/ 2147483647 h 1152"/>
              <a:gd name="T8" fmla="*/ 2147483647 w 280"/>
              <a:gd name="T9" fmla="*/ 2147483647 h 1152"/>
              <a:gd name="T10" fmla="*/ 2147483647 w 280"/>
              <a:gd name="T11" fmla="*/ 2147483647 h 11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80"/>
              <a:gd name="T19" fmla="*/ 0 h 1152"/>
              <a:gd name="T20" fmla="*/ 280 w 280"/>
              <a:gd name="T21" fmla="*/ 1152 h 115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80" h="1152">
                <a:moveTo>
                  <a:pt x="40" y="0"/>
                </a:moveTo>
                <a:cubicBezTo>
                  <a:pt x="20" y="112"/>
                  <a:pt x="0" y="224"/>
                  <a:pt x="40" y="288"/>
                </a:cubicBezTo>
                <a:cubicBezTo>
                  <a:pt x="80" y="352"/>
                  <a:pt x="280" y="304"/>
                  <a:pt x="280" y="384"/>
                </a:cubicBezTo>
                <a:cubicBezTo>
                  <a:pt x="280" y="464"/>
                  <a:pt x="48" y="688"/>
                  <a:pt x="40" y="768"/>
                </a:cubicBezTo>
                <a:cubicBezTo>
                  <a:pt x="32" y="848"/>
                  <a:pt x="208" y="800"/>
                  <a:pt x="232" y="864"/>
                </a:cubicBezTo>
                <a:cubicBezTo>
                  <a:pt x="256" y="928"/>
                  <a:pt x="220" y="1040"/>
                  <a:pt x="184" y="1152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cxnSp>
        <p:nvCxnSpPr>
          <p:cNvPr id="23570" name="AutoShape 18"/>
          <p:cNvCxnSpPr>
            <a:cxnSpLocks noChangeShapeType="1"/>
            <a:stCxn id="23562" idx="3"/>
          </p:cNvCxnSpPr>
          <p:nvPr/>
        </p:nvCxnSpPr>
        <p:spPr bwMode="auto">
          <a:xfrm flipH="1">
            <a:off x="10133280" y="4510741"/>
            <a:ext cx="342855" cy="519044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571" name="AutoShape 19"/>
          <p:cNvCxnSpPr>
            <a:cxnSpLocks noChangeShapeType="1"/>
            <a:endCxn id="23564" idx="0"/>
          </p:cNvCxnSpPr>
          <p:nvPr/>
        </p:nvCxnSpPr>
        <p:spPr bwMode="auto">
          <a:xfrm flipH="1">
            <a:off x="10247565" y="1601232"/>
            <a:ext cx="419045" cy="45714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573" name="AutoShape 15"/>
          <p:cNvCxnSpPr>
            <a:cxnSpLocks noChangeShapeType="1"/>
            <a:stCxn id="23566" idx="0"/>
          </p:cNvCxnSpPr>
          <p:nvPr/>
        </p:nvCxnSpPr>
        <p:spPr bwMode="auto">
          <a:xfrm rot="16200000" flipH="1">
            <a:off x="10838038" y="5353594"/>
            <a:ext cx="228570" cy="19047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3574" name="AutoShape 18"/>
          <p:cNvCxnSpPr>
            <a:cxnSpLocks noChangeShapeType="1"/>
            <a:stCxn id="23566" idx="0"/>
          </p:cNvCxnSpPr>
          <p:nvPr/>
        </p:nvCxnSpPr>
        <p:spPr bwMode="auto">
          <a:xfrm rot="5400000">
            <a:off x="10445977" y="5442483"/>
            <a:ext cx="519045" cy="30317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575" name="AutoShape 15"/>
          <p:cNvCxnSpPr>
            <a:cxnSpLocks noChangeShapeType="1"/>
            <a:stCxn id="23566" idx="0"/>
          </p:cNvCxnSpPr>
          <p:nvPr/>
        </p:nvCxnSpPr>
        <p:spPr bwMode="auto">
          <a:xfrm rot="16200000" flipH="1">
            <a:off x="10647563" y="5544069"/>
            <a:ext cx="457140" cy="3809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85382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ADVERSARIAL SEARCH</a:t>
            </a:r>
            <a:endParaRPr lang="ko-KR" altLang="en-US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09520" y="1485578"/>
            <a:ext cx="10971372" cy="482453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Adversarial search is a search, where we examine the problem which arises when we try to plan </a:t>
            </a:r>
            <a:r>
              <a:rPr lang="tr-TR" dirty="0" smtClean="0"/>
              <a:t>        </a:t>
            </a:r>
            <a:r>
              <a:rPr lang="en-US" dirty="0" smtClean="0"/>
              <a:t>ahead </a:t>
            </a:r>
            <a:r>
              <a:rPr lang="en-US" dirty="0"/>
              <a:t>of the world and other agents are planning against us</a:t>
            </a:r>
            <a:r>
              <a:rPr lang="en-US" dirty="0" smtClean="0"/>
              <a:t>.</a:t>
            </a:r>
            <a:endParaRPr lang="tr-TR" dirty="0" smtClean="0"/>
          </a:p>
          <a:p>
            <a:pPr>
              <a:buFont typeface="Arial" panose="020B0604020202020204" pitchFamily="34" charset="0"/>
              <a:buChar char="•"/>
            </a:pPr>
            <a:endParaRPr lang="tr-T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However, there may be times when more than one agent is searching for the same answer in the </a:t>
            </a:r>
            <a:r>
              <a:rPr lang="tr-TR" dirty="0" smtClean="0"/>
              <a:t>       </a:t>
            </a:r>
            <a:r>
              <a:rPr lang="en-US" dirty="0" smtClean="0"/>
              <a:t>same </a:t>
            </a:r>
            <a:r>
              <a:rPr lang="en-US" dirty="0"/>
              <a:t>search space, which is common in </a:t>
            </a:r>
            <a:r>
              <a:rPr lang="en-US" b="1" dirty="0"/>
              <a:t>game play</a:t>
            </a:r>
            <a:r>
              <a:rPr lang="en-US" dirty="0" smtClean="0"/>
              <a:t>.</a:t>
            </a:r>
            <a:endParaRPr lang="tr-TR" dirty="0" smtClean="0"/>
          </a:p>
          <a:p>
            <a:pPr>
              <a:buFont typeface="Arial" panose="020B0604020202020204" pitchFamily="34" charset="0"/>
              <a:buChar char="•"/>
            </a:pPr>
            <a:endParaRPr lang="tr-T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environment with more than one agent is referred to as a multi-agent environment, in </a:t>
            </a:r>
            <a:r>
              <a:rPr lang="en-US" dirty="0" smtClean="0"/>
              <a:t>which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en-US" dirty="0" smtClean="0"/>
              <a:t> </a:t>
            </a:r>
            <a:r>
              <a:rPr lang="en-US" dirty="0"/>
              <a:t>each agent is an adversary to the other and competes against them</a:t>
            </a:r>
            <a:r>
              <a:rPr lang="en-US" dirty="0" smtClean="0"/>
              <a:t>.</a:t>
            </a:r>
            <a:endParaRPr lang="tr-TR" dirty="0" smtClean="0"/>
          </a:p>
          <a:p>
            <a:pPr>
              <a:buFont typeface="Arial" panose="020B0604020202020204" pitchFamily="34" charset="0"/>
              <a:buChar char="•"/>
            </a:pPr>
            <a:endParaRPr lang="tr-T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Each </a:t>
            </a:r>
            <a:r>
              <a:rPr lang="en-US" dirty="0"/>
              <a:t>agent must consider the actions of other agents as well as the consequences of their actions. </a:t>
            </a:r>
            <a:r>
              <a:rPr lang="tr-TR" dirty="0" smtClean="0"/>
              <a:t/>
            </a:r>
            <a:br>
              <a:rPr lang="tr-TR" dirty="0" smtClean="0"/>
            </a:br>
            <a:endParaRPr lang="tr-TR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Each </a:t>
            </a:r>
            <a:r>
              <a:rPr lang="en-US" dirty="0"/>
              <a:t>agent have to consider the action of the other agent and effect of that action on their 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en-US" dirty="0" smtClean="0"/>
              <a:t>performance</a:t>
            </a:r>
            <a:r>
              <a:rPr lang="en-US" dirty="0"/>
              <a:t>.</a:t>
            </a:r>
            <a:endParaRPr lang="tr-TR" dirty="0" smtClean="0"/>
          </a:p>
          <a:p>
            <a:pPr>
              <a:buFont typeface="Arial" panose="020B0604020202020204" pitchFamily="34" charset="0"/>
              <a:buChar char="•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7114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6323776" y="3048844"/>
            <a:ext cx="5409496" cy="3123793"/>
          </a:xfrm>
          <a:prstGeom prst="roundRect">
            <a:avLst/>
          </a:prstGeom>
          <a:solidFill>
            <a:srgbClr val="C0000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57140" y="3048844"/>
            <a:ext cx="5409496" cy="3123793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Alpha-Beta Implementation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476157" y="3353604"/>
            <a:ext cx="5333305" cy="2285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pPr marL="342848" indent="-342848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lang="en-US" sz="2400" kern="0" dirty="0">
                <a:solidFill>
                  <a:srgbClr val="C00000"/>
                </a:solidFill>
                <a:latin typeface="Calibri" pitchFamily="34" charset="0"/>
              </a:rPr>
              <a:t>def min-value(state , </a:t>
            </a:r>
            <a:r>
              <a:rPr lang="el-GR" sz="2400" kern="0" dirty="0">
                <a:solidFill>
                  <a:srgbClr val="C00000"/>
                </a:solidFill>
                <a:latin typeface="Calibri" pitchFamily="34" charset="0"/>
              </a:rPr>
              <a:t>α</a:t>
            </a:r>
            <a:r>
              <a:rPr lang="en-US" sz="2400" kern="0" dirty="0">
                <a:solidFill>
                  <a:srgbClr val="C00000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C00000"/>
                </a:solidFill>
                <a:latin typeface="Calibri" pitchFamily="34" charset="0"/>
              </a:rPr>
              <a:t>β</a:t>
            </a:r>
            <a:r>
              <a:rPr lang="en-US" sz="2400" kern="0" dirty="0">
                <a:solidFill>
                  <a:srgbClr val="C00000"/>
                </a:solidFill>
                <a:latin typeface="Calibri" pitchFamily="34" charset="0"/>
              </a:rPr>
              <a:t>):</a:t>
            </a:r>
          </a:p>
          <a:p>
            <a:pPr marL="742839" lvl="1" indent="-285708" defTabSz="914309" fontAlgn="base" latinLnBrk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initialize v = </a:t>
            </a:r>
            <a:r>
              <a:rPr lang="en-US" sz="2400" kern="0" dirty="0">
                <a:latin typeface="Times New Roman" pitchFamily="18" charset="0"/>
                <a:cs typeface="Times New Roman" pitchFamily="18" charset="0"/>
              </a:rPr>
              <a:t>+∞</a:t>
            </a:r>
          </a:p>
          <a:p>
            <a:pPr marL="742839" lvl="1" indent="-285708" defTabSz="914309" fontAlgn="base" latinLnBrk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for each successor of state:</a:t>
            </a:r>
          </a:p>
          <a:p>
            <a:pPr marL="1142828" lvl="2" indent="-228566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400" kern="0" dirty="0">
                <a:latin typeface="Calibri" pitchFamily="34" charset="0"/>
              </a:rPr>
              <a:t>v = min(v, 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value(successor, </a:t>
            </a:r>
            <a:r>
              <a:rPr lang="el-GR" sz="2400" kern="0" dirty="0">
                <a:solidFill>
                  <a:srgbClr val="7030A0"/>
                </a:solidFill>
                <a:latin typeface="Calibri" pitchFamily="34" charset="0"/>
              </a:rPr>
              <a:t>α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7030A0"/>
                </a:solidFill>
                <a:latin typeface="Calibri" pitchFamily="34" charset="0"/>
              </a:rPr>
              <a:t>β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)</a:t>
            </a:r>
            <a:r>
              <a:rPr lang="en-US" sz="2400" kern="0" dirty="0">
                <a:latin typeface="Calibri" pitchFamily="34" charset="0"/>
              </a:rPr>
              <a:t>)</a:t>
            </a:r>
          </a:p>
          <a:p>
            <a:pPr marL="1142828" lvl="2" indent="-228566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400" kern="0" dirty="0">
                <a:latin typeface="Calibri" pitchFamily="34" charset="0"/>
              </a:rPr>
              <a:t>if v ≤ </a:t>
            </a:r>
            <a:r>
              <a:rPr lang="el-GR" sz="2400" kern="0" dirty="0">
                <a:latin typeface="Calibri" pitchFamily="34" charset="0"/>
              </a:rPr>
              <a:t>α</a:t>
            </a:r>
            <a:r>
              <a:rPr lang="en-US" sz="2400" kern="0" dirty="0">
                <a:latin typeface="Calibri" pitchFamily="34" charset="0"/>
              </a:rPr>
              <a:t> return v</a:t>
            </a:r>
          </a:p>
          <a:p>
            <a:pPr marL="1142828" lvl="2" indent="-228566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sz="2400" kern="0" dirty="0">
                <a:latin typeface="Calibri" pitchFamily="34" charset="0"/>
              </a:rPr>
              <a:t>β </a:t>
            </a:r>
            <a:r>
              <a:rPr lang="en-US" sz="2400" kern="0" dirty="0">
                <a:latin typeface="Calibri" pitchFamily="34" charset="0"/>
              </a:rPr>
              <a:t>= min(</a:t>
            </a:r>
            <a:r>
              <a:rPr lang="el-GR" sz="2400" kern="0" dirty="0">
                <a:latin typeface="Calibri" pitchFamily="34" charset="0"/>
              </a:rPr>
              <a:t>β</a:t>
            </a:r>
            <a:r>
              <a:rPr lang="en-US" sz="2400" kern="0" dirty="0">
                <a:latin typeface="Calibri" pitchFamily="34" charset="0"/>
              </a:rPr>
              <a:t>, v)</a:t>
            </a:r>
          </a:p>
          <a:p>
            <a:pPr marL="742839" lvl="1" indent="-285708" defTabSz="914309" fontAlgn="base" latinLnBrk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return v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09520" y="3048844"/>
            <a:ext cx="5409496" cy="220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pPr marL="342848" indent="-342848" defTabSz="914309" fontAlgn="base" latinLnBrk="0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defRPr/>
            </a:pPr>
            <a:endParaRPr lang="en-US" sz="1100" kern="0" dirty="0">
              <a:solidFill>
                <a:srgbClr val="00B0F0"/>
              </a:solidFill>
              <a:latin typeface="Calibri" pitchFamily="34" charset="0"/>
            </a:endParaRPr>
          </a:p>
          <a:p>
            <a:pPr marL="342848" indent="-342848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lang="en-US" sz="2400" kern="0" dirty="0">
                <a:solidFill>
                  <a:srgbClr val="0066CC"/>
                </a:solidFill>
                <a:latin typeface="Calibri" pitchFamily="34" charset="0"/>
              </a:rPr>
              <a:t>def max-value(state, </a:t>
            </a:r>
            <a:r>
              <a:rPr lang="el-GR" sz="2400" kern="0" dirty="0">
                <a:solidFill>
                  <a:srgbClr val="0066CC"/>
                </a:solidFill>
                <a:latin typeface="Calibri" pitchFamily="34" charset="0"/>
              </a:rPr>
              <a:t>α</a:t>
            </a:r>
            <a:r>
              <a:rPr lang="en-US" sz="2400" kern="0" dirty="0">
                <a:solidFill>
                  <a:srgbClr val="0066CC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0066CC"/>
                </a:solidFill>
                <a:latin typeface="Calibri" pitchFamily="34" charset="0"/>
              </a:rPr>
              <a:t>β</a:t>
            </a:r>
            <a:r>
              <a:rPr lang="en-US" sz="2400" kern="0" dirty="0">
                <a:solidFill>
                  <a:srgbClr val="0066CC"/>
                </a:solidFill>
                <a:latin typeface="Calibri" pitchFamily="34" charset="0"/>
              </a:rPr>
              <a:t>):</a:t>
            </a:r>
          </a:p>
          <a:p>
            <a:pPr marL="742839" lvl="1" indent="-285708" defTabSz="914309" fontAlgn="base" latinLnBrk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initialize v = </a:t>
            </a:r>
            <a:r>
              <a:rPr lang="en-US" sz="2400" kern="0" dirty="0"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839" lvl="1" indent="-285708" defTabSz="914309" fontAlgn="base" latinLnBrk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for each successor of state:</a:t>
            </a:r>
          </a:p>
          <a:p>
            <a:pPr marL="1142828" lvl="2" indent="-228566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400" kern="0" dirty="0">
                <a:latin typeface="Calibri" pitchFamily="34" charset="0"/>
              </a:rPr>
              <a:t>v = max(v, 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value(successor, </a:t>
            </a:r>
            <a:r>
              <a:rPr lang="el-GR" sz="2400" kern="0" dirty="0">
                <a:solidFill>
                  <a:srgbClr val="7030A0"/>
                </a:solidFill>
                <a:latin typeface="Calibri" pitchFamily="34" charset="0"/>
              </a:rPr>
              <a:t>α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, </a:t>
            </a:r>
            <a:r>
              <a:rPr lang="el-GR" sz="2400" kern="0" dirty="0">
                <a:solidFill>
                  <a:srgbClr val="7030A0"/>
                </a:solidFill>
                <a:latin typeface="Calibri" pitchFamily="34" charset="0"/>
              </a:rPr>
              <a:t>β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)</a:t>
            </a:r>
            <a:r>
              <a:rPr lang="en-US" sz="2400" kern="0" dirty="0">
                <a:latin typeface="Calibri" pitchFamily="34" charset="0"/>
              </a:rPr>
              <a:t>)</a:t>
            </a:r>
            <a:endParaRPr lang="en-US" sz="2400" kern="0" dirty="0">
              <a:solidFill>
                <a:srgbClr val="7030A0"/>
              </a:solidFill>
              <a:latin typeface="Calibri" pitchFamily="34" charset="0"/>
            </a:endParaRPr>
          </a:p>
          <a:p>
            <a:pPr marL="1142828" lvl="2" indent="-228566" defTabSz="914309" fontAlgn="base" latinLnBrk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defRPr/>
            </a:pPr>
            <a:r>
              <a:rPr lang="en-US" sz="2400" kern="0" dirty="0">
                <a:latin typeface="Calibri" pitchFamily="34" charset="0"/>
              </a:rPr>
              <a:t>if v ≥ </a:t>
            </a:r>
            <a:r>
              <a:rPr lang="el-GR" sz="2400" kern="0" dirty="0">
                <a:latin typeface="Calibri" pitchFamily="34" charset="0"/>
              </a:rPr>
              <a:t>β</a:t>
            </a:r>
            <a:r>
              <a:rPr lang="en-US" sz="2400" kern="0" dirty="0">
                <a:latin typeface="Calibri" pitchFamily="34" charset="0"/>
              </a:rPr>
              <a:t> return v</a:t>
            </a:r>
          </a:p>
          <a:p>
            <a:pPr marL="1142828" lvl="2" indent="-228566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sz="2400" kern="0" dirty="0">
                <a:latin typeface="Calibri" pitchFamily="34" charset="0"/>
              </a:rPr>
              <a:t>α</a:t>
            </a:r>
            <a:r>
              <a:rPr lang="en-US" sz="2400" kern="0" dirty="0">
                <a:latin typeface="Calibri" pitchFamily="34" charset="0"/>
              </a:rPr>
              <a:t> = max(</a:t>
            </a:r>
            <a:r>
              <a:rPr lang="el-GR" sz="2400" kern="0" dirty="0">
                <a:latin typeface="Calibri" pitchFamily="34" charset="0"/>
              </a:rPr>
              <a:t>α</a:t>
            </a:r>
            <a:r>
              <a:rPr lang="en-US" sz="2400" kern="0" dirty="0">
                <a:latin typeface="Calibri" pitchFamily="34" charset="0"/>
              </a:rPr>
              <a:t>, v)</a:t>
            </a:r>
          </a:p>
          <a:p>
            <a:pPr marL="742839" lvl="1" indent="-285708" defTabSz="914309" fontAlgn="base" latinLnBrk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return v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504743" y="1525042"/>
            <a:ext cx="5104735" cy="1066661"/>
          </a:xfrm>
          <a:prstGeom prst="roundRect">
            <a:avLst/>
          </a:prstGeom>
          <a:solidFill>
            <a:srgbClr val="7030A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0" y="1677422"/>
            <a:ext cx="11733272" cy="1447611"/>
          </a:xfrm>
        </p:spPr>
        <p:txBody>
          <a:bodyPr/>
          <a:lstStyle/>
          <a:p>
            <a:pPr lvl="1" algn="ctr">
              <a:lnSpc>
                <a:spcPct val="80000"/>
              </a:lnSpc>
              <a:buNone/>
            </a:pPr>
            <a:r>
              <a:rPr lang="el-GR" sz="2400" dirty="0">
                <a:solidFill>
                  <a:srgbClr val="0066CC"/>
                </a:solidFill>
              </a:rPr>
              <a:t>α</a:t>
            </a:r>
            <a:r>
              <a:rPr lang="en-US" sz="2400" dirty="0">
                <a:solidFill>
                  <a:srgbClr val="0066CC"/>
                </a:solidFill>
              </a:rPr>
              <a:t>: </a:t>
            </a:r>
            <a:r>
              <a:rPr lang="en-US" sz="2400" dirty="0">
                <a:solidFill>
                  <a:srgbClr val="0070C0"/>
                </a:solidFill>
              </a:rPr>
              <a:t>MAX’s best option on path to root</a:t>
            </a:r>
          </a:p>
          <a:p>
            <a:pPr lvl="1" algn="ctr">
              <a:lnSpc>
                <a:spcPct val="80000"/>
              </a:lnSpc>
              <a:buNone/>
            </a:pPr>
            <a:r>
              <a:rPr lang="el-GR" sz="2400" dirty="0">
                <a:solidFill>
                  <a:srgbClr val="C00000"/>
                </a:solidFill>
              </a:rPr>
              <a:t>β</a:t>
            </a:r>
            <a:r>
              <a:rPr lang="en-US" sz="2400" dirty="0">
                <a:solidFill>
                  <a:srgbClr val="C00000"/>
                </a:solidFill>
              </a:rPr>
              <a:t>:</a:t>
            </a:r>
            <a:r>
              <a:rPr lang="el-GR" sz="2400" dirty="0">
                <a:solidFill>
                  <a:srgbClr val="C00000"/>
                </a:solidFill>
              </a:rPr>
              <a:t> </a:t>
            </a:r>
            <a:r>
              <a:rPr lang="en-US" sz="2400" dirty="0">
                <a:solidFill>
                  <a:srgbClr val="C00000"/>
                </a:solidFill>
              </a:rPr>
              <a:t>MIN’s best option on path to root</a:t>
            </a:r>
          </a:p>
        </p:txBody>
      </p:sp>
    </p:spTree>
    <p:extLst>
      <p:ext uri="{BB962C8B-B14F-4D97-AF65-F5344CB8AC3E}">
        <p14:creationId xmlns:p14="http://schemas.microsoft.com/office/powerpoint/2010/main" val="197663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 b="0"/>
              <a:t>α-β pruning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 altLang="tr-TR"/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453" y="1295700"/>
            <a:ext cx="8079070" cy="5411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031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ym typeface="Symbol" pitchFamily="18" charset="2"/>
              </a:rPr>
              <a:t>Alpha-Beta Pruning Properties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This pruning has </a:t>
            </a:r>
            <a:r>
              <a:rPr lang="en-US" sz="2400" dirty="0">
                <a:solidFill>
                  <a:srgbClr val="CC0000"/>
                </a:solidFill>
              </a:rPr>
              <a:t>no effect</a:t>
            </a:r>
            <a:r>
              <a:rPr lang="en-US" sz="2400" dirty="0"/>
              <a:t> on </a:t>
            </a:r>
            <a:r>
              <a:rPr lang="en-US" sz="2400" dirty="0" err="1"/>
              <a:t>minimax</a:t>
            </a:r>
            <a:r>
              <a:rPr lang="en-US" sz="2400" dirty="0"/>
              <a:t> value computed for the root!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Values of intermediate nodes might be wrong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Important: children of the root may have the wrong value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So the most naïve version won’t let you do action selection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Good child ordering improves effectiveness of pruning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With “perfect ordering”: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Time complexity drops to O(</a:t>
            </a:r>
            <a:r>
              <a:rPr lang="en-US" dirty="0" err="1"/>
              <a:t>b</a:t>
            </a:r>
            <a:r>
              <a:rPr lang="en-US" baseline="30000" dirty="0" err="1"/>
              <a:t>m</a:t>
            </a:r>
            <a:r>
              <a:rPr lang="en-US" baseline="30000" dirty="0"/>
              <a:t>/2</a:t>
            </a:r>
            <a:r>
              <a:rPr lang="en-US" dirty="0"/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Doubles solvable depth!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Full search of, e.g. chess, is still hopeless…</a:t>
            </a:r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This is a simple example of </a:t>
            </a:r>
            <a:r>
              <a:rPr lang="en-US" sz="2400" dirty="0" err="1">
                <a:solidFill>
                  <a:srgbClr val="CC0000"/>
                </a:solidFill>
              </a:rPr>
              <a:t>metareasoning</a:t>
            </a:r>
            <a:r>
              <a:rPr lang="en-US" sz="2400" dirty="0">
                <a:solidFill>
                  <a:srgbClr val="CC0000"/>
                </a:solidFill>
              </a:rPr>
              <a:t> </a:t>
            </a:r>
            <a:r>
              <a:rPr lang="en-US" sz="2400" dirty="0"/>
              <a:t>(computing about what to compute)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9523760" y="2439323"/>
            <a:ext cx="380950" cy="30476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 rot="10800000">
            <a:off x="8761859" y="3429794"/>
            <a:ext cx="380950" cy="30476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 rot="10800000">
            <a:off x="10285660" y="3429794"/>
            <a:ext cx="380950" cy="30476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761859" y="4725025"/>
            <a:ext cx="380950" cy="30476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9904710" y="4725025"/>
            <a:ext cx="380950" cy="30476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10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666611" y="4725025"/>
            <a:ext cx="380950" cy="30476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0</a:t>
            </a:r>
          </a:p>
        </p:txBody>
      </p:sp>
      <p:cxnSp>
        <p:nvCxnSpPr>
          <p:cNvPr id="13" name="AutoShape 12"/>
          <p:cNvCxnSpPr>
            <a:cxnSpLocks noChangeShapeType="1"/>
            <a:stCxn id="6" idx="3"/>
            <a:endCxn id="7" idx="3"/>
          </p:cNvCxnSpPr>
          <p:nvPr/>
        </p:nvCxnSpPr>
        <p:spPr bwMode="auto">
          <a:xfrm flipH="1">
            <a:off x="8952334" y="2744083"/>
            <a:ext cx="761901" cy="68571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" name="AutoShape 13"/>
          <p:cNvCxnSpPr>
            <a:cxnSpLocks noChangeShapeType="1"/>
            <a:stCxn id="6" idx="3"/>
            <a:endCxn id="8" idx="3"/>
          </p:cNvCxnSpPr>
          <p:nvPr/>
        </p:nvCxnSpPr>
        <p:spPr bwMode="auto">
          <a:xfrm>
            <a:off x="9714235" y="2744083"/>
            <a:ext cx="761901" cy="68571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5" name="AutoShape 14"/>
          <p:cNvCxnSpPr>
            <a:cxnSpLocks noChangeShapeType="1"/>
            <a:stCxn id="7" idx="0"/>
            <a:endCxn id="9" idx="0"/>
          </p:cNvCxnSpPr>
          <p:nvPr/>
        </p:nvCxnSpPr>
        <p:spPr bwMode="auto">
          <a:xfrm>
            <a:off x="8952334" y="3734554"/>
            <a:ext cx="0" cy="9904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7" name="AutoShape 16"/>
          <p:cNvCxnSpPr>
            <a:cxnSpLocks noChangeShapeType="1"/>
            <a:stCxn id="8" idx="0"/>
            <a:endCxn id="11" idx="0"/>
          </p:cNvCxnSpPr>
          <p:nvPr/>
        </p:nvCxnSpPr>
        <p:spPr bwMode="auto">
          <a:xfrm flipH="1">
            <a:off x="10095185" y="3734554"/>
            <a:ext cx="380950" cy="9904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8" name="AutoShape 17"/>
          <p:cNvCxnSpPr>
            <a:cxnSpLocks noChangeShapeType="1"/>
            <a:stCxn id="8" idx="0"/>
            <a:endCxn id="12" idx="0"/>
          </p:cNvCxnSpPr>
          <p:nvPr/>
        </p:nvCxnSpPr>
        <p:spPr bwMode="auto">
          <a:xfrm>
            <a:off x="10476136" y="3734554"/>
            <a:ext cx="380950" cy="9904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9" name="Text Box 18"/>
          <p:cNvSpPr txBox="1">
            <a:spLocks noChangeArrowheads="1"/>
          </p:cNvSpPr>
          <p:nvPr/>
        </p:nvSpPr>
        <p:spPr bwMode="auto">
          <a:xfrm>
            <a:off x="9926932" y="2422627"/>
            <a:ext cx="663489" cy="40005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/>
              <a:t>max</a:t>
            </a:r>
          </a:p>
        </p:txBody>
      </p:sp>
      <p:sp>
        <p:nvSpPr>
          <p:cNvPr id="20" name="Text Box 19"/>
          <p:cNvSpPr txBox="1">
            <a:spLocks noChangeArrowheads="1"/>
          </p:cNvSpPr>
          <p:nvPr/>
        </p:nvSpPr>
        <p:spPr bwMode="auto">
          <a:xfrm>
            <a:off x="10742801" y="3336908"/>
            <a:ext cx="663489" cy="40005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/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97924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 b="0"/>
              <a:t>α-β pruning: example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 altLang="tr-TR" dirty="0"/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542" y="1371918"/>
            <a:ext cx="7621764" cy="2269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049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 b="0"/>
              <a:t>α-β pruning: example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79454" y="5182800"/>
            <a:ext cx="8231505" cy="944782"/>
          </a:xfrm>
        </p:spPr>
        <p:txBody>
          <a:bodyPr/>
          <a:lstStyle/>
          <a:p>
            <a:endParaRPr lang="tr-TR" altLang="tr-TR"/>
          </a:p>
        </p:txBody>
      </p:sp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106" y="1143265"/>
            <a:ext cx="7697982" cy="3491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854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 b="0"/>
              <a:t>α-β pruning: example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 altLang="tr-TR" dirty="0"/>
          </a:p>
        </p:txBody>
      </p:sp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106" y="1371918"/>
            <a:ext cx="7393111" cy="3093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857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 b="0"/>
              <a:t>α-β pruning: example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 altLang="tr-TR"/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889" y="1143265"/>
            <a:ext cx="7926634" cy="3425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33277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 b="0"/>
              <a:t>α-β pruning: example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 altLang="tr-TR"/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889" y="1143266"/>
            <a:ext cx="7850417" cy="3445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12363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 b="0"/>
              <a:t>α-β pruning: example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 altLang="tr-TR"/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324" y="1371918"/>
            <a:ext cx="7316893" cy="3186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63728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 b="0"/>
              <a:t>α-β pruning: example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 altLang="tr-TR"/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107" y="1371918"/>
            <a:ext cx="7774199" cy="3336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27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Games</a:t>
            </a:r>
            <a:endParaRPr lang="en-US" dirty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66" y="1557586"/>
            <a:ext cx="4320480" cy="2389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020" y="1557586"/>
            <a:ext cx="4104456" cy="2411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8462" y="4113012"/>
            <a:ext cx="4961000" cy="265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35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 b="0"/>
              <a:t>α-β pruning: example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 altLang="tr-TR"/>
          </a:p>
        </p:txBody>
      </p:sp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889" y="1295701"/>
            <a:ext cx="7926634" cy="3320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142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/>
              <a:t>α-β pruning: General Principle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 altLang="tr-TR"/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671" y="1295700"/>
            <a:ext cx="8155287" cy="4881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66921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/>
              <a:t>Why is it called α-β?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tr-TR" sz="2801"/>
              <a:t>α is the value of the best (i.e., highest-value) choice found so far at any choice point along the path for </a:t>
            </a:r>
            <a:r>
              <a:rPr lang="en-US" altLang="tr-TR" sz="2801" i="1"/>
              <a:t>max</a:t>
            </a:r>
            <a:r>
              <a:rPr lang="en-US" altLang="tr-TR" sz="2801"/>
              <a:t>
</a:t>
            </a:r>
          </a:p>
          <a:p>
            <a:pPr>
              <a:lnSpc>
                <a:spcPct val="90000"/>
              </a:lnSpc>
            </a:pPr>
            <a:r>
              <a:rPr lang="en-US" altLang="tr-TR" sz="2801"/>
              <a:t>If </a:t>
            </a:r>
            <a:r>
              <a:rPr lang="en-US" altLang="tr-TR" sz="2801" i="1"/>
              <a:t>v</a:t>
            </a:r>
            <a:r>
              <a:rPr lang="en-US" altLang="tr-TR" sz="2801"/>
              <a:t> is worse than α, </a:t>
            </a:r>
            <a:r>
              <a:rPr lang="en-US" altLang="tr-TR" sz="2801" i="1"/>
              <a:t>max</a:t>
            </a:r>
            <a:r>
              <a:rPr lang="en-US" altLang="tr-TR" sz="2801"/>
              <a:t> will avoid it
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tr-TR">
                <a:sym typeface="Wingdings" panose="05000000000000000000" pitchFamily="2" charset="2"/>
              </a:rPr>
              <a:t></a:t>
            </a:r>
            <a:r>
              <a:rPr lang="en-US" altLang="tr-TR"/>
              <a:t> prune that branch
</a:t>
            </a:r>
          </a:p>
          <a:p>
            <a:pPr>
              <a:lnSpc>
                <a:spcPct val="90000"/>
              </a:lnSpc>
            </a:pPr>
            <a:r>
              <a:rPr lang="en-US" altLang="tr-TR" sz="2801"/>
              <a:t>Define β similarly for </a:t>
            </a:r>
            <a:r>
              <a:rPr lang="en-US" altLang="tr-TR" sz="2801" i="1"/>
              <a:t>min</a:t>
            </a:r>
            <a:r>
              <a:rPr lang="en-US" altLang="tr-TR" sz="2801"/>
              <a:t>
</a:t>
            </a:r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tr-TR" altLang="tr-TR" sz="2801"/>
          </a:p>
        </p:txBody>
      </p:sp>
      <p:pic>
        <p:nvPicPr>
          <p:cNvPr id="40965" name="Picture 5" descr="alpha-beta-gener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424" y="1371918"/>
            <a:ext cx="4069705" cy="442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61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/>
              <a:t>Imperfect Real-Time Decisions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tr-TR" sz="2801" dirty="0"/>
              <a:t>Suppose we have 100 secs, explore 10</a:t>
            </a:r>
            <a:r>
              <a:rPr lang="en-US" altLang="tr-TR" sz="2801" baseline="30000" dirty="0"/>
              <a:t>4</a:t>
            </a:r>
            <a:r>
              <a:rPr lang="en-US" altLang="tr-TR" sz="2801" dirty="0"/>
              <a:t> nodes/sec</a:t>
            </a:r>
            <a:br>
              <a:rPr lang="en-US" altLang="tr-TR" sz="2801" dirty="0"/>
            </a:br>
            <a:r>
              <a:rPr lang="en-US" altLang="tr-TR" sz="2801" dirty="0">
                <a:sym typeface="Wingdings" panose="05000000000000000000" pitchFamily="2" charset="2"/>
              </a:rPr>
              <a:t></a:t>
            </a:r>
            <a:r>
              <a:rPr lang="en-US" altLang="tr-TR" sz="2801" dirty="0"/>
              <a:t> </a:t>
            </a:r>
            <a:r>
              <a:rPr lang="en-US" altLang="tr-TR" sz="2801" dirty="0">
                <a:solidFill>
                  <a:schemeClr val="accent2"/>
                </a:solidFill>
              </a:rPr>
              <a:t>10</a:t>
            </a:r>
            <a:r>
              <a:rPr lang="en-US" altLang="tr-TR" sz="2801" baseline="30000" dirty="0">
                <a:solidFill>
                  <a:schemeClr val="accent2"/>
                </a:solidFill>
              </a:rPr>
              <a:t>6</a:t>
            </a:r>
            <a:r>
              <a:rPr lang="en-US" altLang="tr-TR" sz="2801" dirty="0">
                <a:solidFill>
                  <a:schemeClr val="accent2"/>
                </a:solidFill>
              </a:rPr>
              <a:t> </a:t>
            </a:r>
            <a:r>
              <a:rPr lang="en-US" altLang="tr-TR" sz="2801" dirty="0"/>
              <a:t>nodes per move
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tr-TR" sz="2801" dirty="0"/>
              <a:t>Standard approach:
</a:t>
            </a:r>
          </a:p>
          <a:p>
            <a:pPr>
              <a:lnSpc>
                <a:spcPct val="90000"/>
              </a:lnSpc>
            </a:pPr>
            <a:r>
              <a:rPr lang="en-US" altLang="tr-TR" sz="2801" dirty="0">
                <a:solidFill>
                  <a:srgbClr val="FF0000"/>
                </a:solidFill>
              </a:rPr>
              <a:t>cutoff test: 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tr-TR" sz="2400" dirty="0"/>
              <a:t>e.g., depth limit (perhaps add </a:t>
            </a:r>
            <a:r>
              <a:rPr lang="en-US" altLang="tr-TR" sz="2400" dirty="0">
                <a:solidFill>
                  <a:srgbClr val="FF0000"/>
                </a:solidFill>
              </a:rPr>
              <a:t>quiescence search</a:t>
            </a:r>
            <a:r>
              <a:rPr lang="en-US" altLang="tr-TR" sz="2400" dirty="0"/>
              <a:t>)
</a:t>
            </a:r>
          </a:p>
          <a:p>
            <a:pPr>
              <a:lnSpc>
                <a:spcPct val="90000"/>
              </a:lnSpc>
            </a:pPr>
            <a:r>
              <a:rPr lang="en-US" altLang="tr-TR" sz="2801" dirty="0">
                <a:solidFill>
                  <a:srgbClr val="FF0000"/>
                </a:solidFill>
              </a:rPr>
              <a:t>evaluation function 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tr-TR" sz="2400" dirty="0"/>
              <a:t>= estimated desirability of position
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tr-TR" sz="2400" dirty="0"/>
              <a:t>* Replace the utility function by a heuristic evaluation function EVAL, which gives an estimate of the position’s utility </a:t>
            </a:r>
          </a:p>
        </p:txBody>
      </p:sp>
    </p:spTree>
    <p:extLst>
      <p:ext uri="{BB962C8B-B14F-4D97-AF65-F5344CB8AC3E}">
        <p14:creationId xmlns:p14="http://schemas.microsoft.com/office/powerpoint/2010/main" val="227524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/>
              <a:t>Evaluation Functions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tr-TR" sz="2801"/>
              <a:t>First proposed by Shannon in 1950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tr-TR" sz="2801"/>
              <a:t>The evaluation function should order the terminal states in the same way as the true utility function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tr-TR" sz="2801"/>
              <a:t>The computation must not take too long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tr-TR" sz="2801"/>
              <a:t>For non-terminal states, the evaluation function should be strongly correlated with the actual chances of winning</a:t>
            </a:r>
          </a:p>
          <a:p>
            <a:pPr lvl="1">
              <a:lnSpc>
                <a:spcPct val="90000"/>
              </a:lnSpc>
              <a:spcBef>
                <a:spcPct val="40000"/>
              </a:spcBef>
            </a:pPr>
            <a:r>
              <a:rPr lang="en-US" altLang="tr-TR" sz="2400"/>
              <a:t>Uncertainty introduced by computational limits</a:t>
            </a:r>
          </a:p>
        </p:txBody>
      </p:sp>
    </p:spTree>
    <p:extLst>
      <p:ext uri="{BB962C8B-B14F-4D97-AF65-F5344CB8AC3E}">
        <p14:creationId xmlns:p14="http://schemas.microsoft.com/office/powerpoint/2010/main" val="36041229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979454" y="274702"/>
            <a:ext cx="8231505" cy="868563"/>
          </a:xfrm>
        </p:spPr>
        <p:txBody>
          <a:bodyPr/>
          <a:lstStyle/>
          <a:p>
            <a:r>
              <a:rPr lang="en-US" altLang="tr-TR"/>
              <a:t>Evaluation Functions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tr-TR" altLang="tr-TR"/>
          </a:p>
        </p:txBody>
      </p:sp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453" y="914612"/>
            <a:ext cx="8307723" cy="4828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84886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/>
              <a:t>Evaluation Functions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tr-TR" sz="2000"/>
              <a:t>Material value for each piece in chess</a:t>
            </a:r>
          </a:p>
          <a:p>
            <a:pPr lvl="1"/>
            <a:r>
              <a:rPr lang="en-US" altLang="tr-TR" sz="1800"/>
              <a:t>Pawn: 1</a:t>
            </a:r>
          </a:p>
          <a:p>
            <a:pPr lvl="1"/>
            <a:r>
              <a:rPr lang="en-US" altLang="tr-TR" sz="1800"/>
              <a:t>Knight: 3</a:t>
            </a:r>
          </a:p>
          <a:p>
            <a:pPr lvl="1"/>
            <a:r>
              <a:rPr lang="en-US" altLang="tr-TR" sz="1800"/>
              <a:t>Bishop: 3</a:t>
            </a:r>
          </a:p>
          <a:p>
            <a:pPr lvl="1"/>
            <a:r>
              <a:rPr lang="en-US" altLang="tr-TR" sz="1800"/>
              <a:t>Rook: 5</a:t>
            </a:r>
          </a:p>
          <a:p>
            <a:pPr lvl="1"/>
            <a:r>
              <a:rPr lang="en-US" altLang="tr-TR" sz="1800"/>
              <a:t>Queen: 9</a:t>
            </a:r>
          </a:p>
          <a:p>
            <a:pPr lvl="1">
              <a:buFontTx/>
              <a:buNone/>
            </a:pPr>
            <a:r>
              <a:rPr lang="en-US" altLang="tr-TR" sz="1800"/>
              <a:t>This can be used as weights and the number of each kind can be used as features</a:t>
            </a:r>
          </a:p>
          <a:p>
            <a:r>
              <a:rPr lang="en-US" altLang="tr-TR" sz="2000"/>
              <a:t>Other features</a:t>
            </a:r>
          </a:p>
          <a:p>
            <a:pPr lvl="1"/>
            <a:r>
              <a:rPr lang="en-US" altLang="tr-TR" sz="1800"/>
              <a:t>Good pawn structure</a:t>
            </a:r>
          </a:p>
          <a:p>
            <a:pPr lvl="1"/>
            <a:r>
              <a:rPr lang="en-US" altLang="tr-TR" sz="1800"/>
              <a:t>King safety</a:t>
            </a:r>
          </a:p>
          <a:p>
            <a:endParaRPr lang="en-US" altLang="tr-TR" sz="2000"/>
          </a:p>
          <a:p>
            <a:r>
              <a:rPr lang="en-US" altLang="tr-TR" sz="2000"/>
              <a:t>These features and weights are not part of the rules of chess, they come from playing experience</a:t>
            </a:r>
          </a:p>
        </p:txBody>
      </p:sp>
    </p:spTree>
    <p:extLst>
      <p:ext uri="{BB962C8B-B14F-4D97-AF65-F5344CB8AC3E}">
        <p14:creationId xmlns:p14="http://schemas.microsoft.com/office/powerpoint/2010/main" val="115275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/>
              <a:t>Cutting off search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609722" indent="-609722">
              <a:lnSpc>
                <a:spcPct val="80000"/>
              </a:lnSpc>
              <a:buNone/>
            </a:pPr>
            <a:r>
              <a:rPr lang="en-US" altLang="tr-TR" sz="2801" i="1"/>
              <a:t>MinimaxCutoff</a:t>
            </a:r>
            <a:r>
              <a:rPr lang="en-US" altLang="tr-TR" sz="2801"/>
              <a:t> is identical to </a:t>
            </a:r>
            <a:r>
              <a:rPr lang="en-US" altLang="tr-TR" sz="2801" i="1"/>
              <a:t>MinimaxValue</a:t>
            </a:r>
            <a:r>
              <a:rPr lang="en-US" altLang="tr-TR" sz="2801"/>
              <a:t> except</a:t>
            </a:r>
          </a:p>
          <a:p>
            <a:pPr marL="990798" lvl="1" indent="-533507">
              <a:lnSpc>
                <a:spcPct val="80000"/>
              </a:lnSpc>
              <a:buFontTx/>
              <a:buAutoNum type="arabicPeriod"/>
            </a:pPr>
            <a:r>
              <a:rPr lang="en-US" altLang="tr-TR" sz="2400" i="1"/>
              <a:t>Terminal?</a:t>
            </a:r>
            <a:r>
              <a:rPr lang="en-US" altLang="tr-TR" sz="2400"/>
              <a:t> is replaced by </a:t>
            </a:r>
            <a:r>
              <a:rPr lang="en-US" altLang="tr-TR" sz="2400" i="1"/>
              <a:t>Cutoff?</a:t>
            </a:r>
          </a:p>
          <a:p>
            <a:pPr marL="990798" lvl="1" indent="-533507">
              <a:lnSpc>
                <a:spcPct val="80000"/>
              </a:lnSpc>
              <a:buFontTx/>
              <a:buAutoNum type="arabicPeriod"/>
            </a:pPr>
            <a:r>
              <a:rPr lang="en-US" altLang="tr-TR" sz="2400" i="1"/>
              <a:t>Utility</a:t>
            </a:r>
            <a:r>
              <a:rPr lang="en-US" altLang="tr-TR" sz="2400"/>
              <a:t> is replaced by </a:t>
            </a:r>
            <a:r>
              <a:rPr lang="en-US" altLang="tr-TR" sz="2400" i="1"/>
              <a:t>Eval</a:t>
            </a:r>
            <a:r>
              <a:rPr lang="en-US" altLang="tr-TR" sz="2400"/>
              <a:t>
</a:t>
            </a:r>
          </a:p>
          <a:p>
            <a:pPr marL="609722" indent="-609722">
              <a:lnSpc>
                <a:spcPct val="80000"/>
              </a:lnSpc>
              <a:buNone/>
            </a:pPr>
            <a:endParaRPr lang="en-US" altLang="tr-TR" sz="2801"/>
          </a:p>
          <a:p>
            <a:pPr marL="609722" indent="-609722">
              <a:lnSpc>
                <a:spcPct val="80000"/>
              </a:lnSpc>
              <a:buNone/>
            </a:pPr>
            <a:r>
              <a:rPr lang="en-US" altLang="tr-TR" sz="2801"/>
              <a:t>Does it work in practice?
</a:t>
            </a:r>
          </a:p>
          <a:p>
            <a:pPr marL="609722" indent="-609722">
              <a:lnSpc>
                <a:spcPct val="80000"/>
              </a:lnSpc>
              <a:buNone/>
            </a:pPr>
            <a:r>
              <a:rPr lang="en-US" altLang="tr-TR" sz="2801"/>
              <a:t>	b</a:t>
            </a:r>
            <a:r>
              <a:rPr lang="en-US" altLang="tr-TR" sz="2801" baseline="30000"/>
              <a:t>m</a:t>
            </a:r>
            <a:r>
              <a:rPr lang="en-US" altLang="tr-TR" sz="2801"/>
              <a:t> = 10</a:t>
            </a:r>
            <a:r>
              <a:rPr lang="en-US" altLang="tr-TR" sz="2801" baseline="30000"/>
              <a:t>6</a:t>
            </a:r>
            <a:r>
              <a:rPr lang="en-US" altLang="tr-TR" sz="2801"/>
              <a:t>, b=35 </a:t>
            </a:r>
            <a:r>
              <a:rPr lang="en-US" altLang="tr-TR" sz="2801">
                <a:sym typeface="Wingdings" panose="05000000000000000000" pitchFamily="2" charset="2"/>
              </a:rPr>
              <a:t></a:t>
            </a:r>
            <a:r>
              <a:rPr lang="en-US" altLang="tr-TR" sz="2801"/>
              <a:t> m=4
</a:t>
            </a:r>
          </a:p>
          <a:p>
            <a:pPr marL="609722" indent="-609722">
              <a:lnSpc>
                <a:spcPct val="80000"/>
              </a:lnSpc>
            </a:pPr>
            <a:endParaRPr lang="en-US" altLang="tr-TR" sz="2801"/>
          </a:p>
          <a:p>
            <a:pPr marL="609722" indent="-609722">
              <a:lnSpc>
                <a:spcPct val="80000"/>
              </a:lnSpc>
              <a:buNone/>
            </a:pPr>
            <a:r>
              <a:rPr lang="en-US" altLang="tr-TR" sz="2801"/>
              <a:t>4-ply lookahead is a hopeless chess player!
</a:t>
            </a:r>
          </a:p>
          <a:p>
            <a:pPr marL="990798" lvl="1" indent="-533507">
              <a:lnSpc>
                <a:spcPct val="80000"/>
              </a:lnSpc>
            </a:pPr>
            <a:r>
              <a:rPr lang="en-US" altLang="tr-TR" sz="2400"/>
              <a:t>4-ply ≈ human novice</a:t>
            </a:r>
          </a:p>
          <a:p>
            <a:pPr marL="990798" lvl="1" indent="-533507">
              <a:lnSpc>
                <a:spcPct val="80000"/>
              </a:lnSpc>
            </a:pPr>
            <a:r>
              <a:rPr lang="en-US" altLang="tr-TR" sz="2400"/>
              <a:t>8-ply ≈ typical PC, human master</a:t>
            </a:r>
          </a:p>
          <a:p>
            <a:pPr marL="990798" lvl="1" indent="-533507">
              <a:lnSpc>
                <a:spcPct val="80000"/>
              </a:lnSpc>
            </a:pPr>
            <a:r>
              <a:rPr lang="en-US" altLang="tr-TR" sz="2400"/>
              <a:t>12-ply ≈ Deep Blue, Kasparov
</a:t>
            </a:r>
          </a:p>
        </p:txBody>
      </p:sp>
    </p:spTree>
    <p:extLst>
      <p:ext uri="{BB962C8B-B14F-4D97-AF65-F5344CB8AC3E}">
        <p14:creationId xmlns:p14="http://schemas.microsoft.com/office/powerpoint/2010/main" val="32277965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 b="0"/>
              <a:t>Expectimax Search Trees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79454" y="1371918"/>
            <a:ext cx="5030364" cy="4755664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tr-TR" sz="2400"/>
              <a:t>What if we don’t know what the result of an action will be? E.g.,</a:t>
            </a:r>
          </a:p>
          <a:p>
            <a:pPr lvl="1">
              <a:lnSpc>
                <a:spcPct val="90000"/>
              </a:lnSpc>
            </a:pPr>
            <a:r>
              <a:rPr lang="en-US" altLang="tr-TR"/>
              <a:t>In solitaire, next card is unknown</a:t>
            </a:r>
          </a:p>
          <a:p>
            <a:pPr lvl="1">
              <a:lnSpc>
                <a:spcPct val="90000"/>
              </a:lnSpc>
            </a:pPr>
            <a:r>
              <a:rPr lang="en-US" altLang="tr-TR"/>
              <a:t>In minesweeper, mine locations</a:t>
            </a:r>
          </a:p>
          <a:p>
            <a:pPr lvl="1">
              <a:lnSpc>
                <a:spcPct val="90000"/>
              </a:lnSpc>
            </a:pPr>
            <a:r>
              <a:rPr lang="en-US" altLang="tr-TR"/>
              <a:t>In pacman, the ghosts act randomly</a:t>
            </a:r>
          </a:p>
          <a:p>
            <a:pPr lvl="1">
              <a:lnSpc>
                <a:spcPct val="90000"/>
              </a:lnSpc>
            </a:pPr>
            <a:r>
              <a:rPr lang="en-US" altLang="tr-TR">
                <a:solidFill>
                  <a:srgbClr val="FF0000"/>
                </a:solidFill>
              </a:rPr>
              <a:t>Games that include chance</a:t>
            </a:r>
          </a:p>
          <a:p>
            <a:pPr>
              <a:lnSpc>
                <a:spcPct val="90000"/>
              </a:lnSpc>
            </a:pPr>
            <a:r>
              <a:rPr lang="en-US" altLang="tr-TR" sz="2400"/>
              <a:t>Can do </a:t>
            </a:r>
            <a:r>
              <a:rPr lang="en-US" altLang="tr-TR" sz="2400" b="1"/>
              <a:t>expectimax search</a:t>
            </a:r>
            <a:endParaRPr lang="en-US" altLang="tr-TR" sz="2400"/>
          </a:p>
          <a:p>
            <a:pPr lvl="1">
              <a:lnSpc>
                <a:spcPct val="90000"/>
              </a:lnSpc>
            </a:pPr>
            <a:r>
              <a:rPr lang="en-US" altLang="tr-TR"/>
              <a:t>Chance nodes, like min nodes,  except the outcome is uncertain</a:t>
            </a:r>
          </a:p>
          <a:p>
            <a:pPr lvl="1">
              <a:lnSpc>
                <a:spcPct val="90000"/>
              </a:lnSpc>
            </a:pPr>
            <a:r>
              <a:rPr lang="en-US" altLang="tr-TR"/>
              <a:t>Calculate expected utilities</a:t>
            </a:r>
          </a:p>
          <a:p>
            <a:pPr lvl="1">
              <a:lnSpc>
                <a:spcPct val="90000"/>
              </a:lnSpc>
            </a:pPr>
            <a:r>
              <a:rPr lang="en-US" altLang="tr-TR"/>
              <a:t>Max nodes as in minimax search</a:t>
            </a:r>
          </a:p>
          <a:p>
            <a:pPr lvl="1">
              <a:lnSpc>
                <a:spcPct val="90000"/>
              </a:lnSpc>
            </a:pPr>
            <a:r>
              <a:rPr lang="en-US" altLang="tr-TR"/>
              <a:t>Chance nodes take average (expectation) of value of children</a:t>
            </a:r>
          </a:p>
        </p:txBody>
      </p:sp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906" y="2084871"/>
            <a:ext cx="2972488" cy="2793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154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Games</a:t>
            </a:r>
            <a:endParaRPr lang="en-US" dirty="0"/>
          </a:p>
        </p:txBody>
      </p:sp>
      <p:sp>
        <p:nvSpPr>
          <p:cNvPr id="3" name="Dikdörtgen 2"/>
          <p:cNvSpPr/>
          <p:nvPr/>
        </p:nvSpPr>
        <p:spPr>
          <a:xfrm>
            <a:off x="838622" y="1557586"/>
            <a:ext cx="10873208" cy="4819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tr-TR" sz="3200" dirty="0">
                <a:solidFill>
                  <a:schemeClr val="accent2"/>
                </a:solidFill>
              </a:rPr>
              <a:t>Multi agent environments</a:t>
            </a:r>
            <a:r>
              <a:rPr lang="en-US" altLang="tr-TR" sz="3200" dirty="0"/>
              <a:t> : any given agent will need to consider the actions of other agents and how they affect its own welfare</a:t>
            </a:r>
            <a:r>
              <a:rPr lang="en-US" altLang="tr-TR" sz="3200" dirty="0" smtClean="0"/>
              <a:t>.</a:t>
            </a:r>
            <a:endParaRPr lang="tr-TR" altLang="tr-TR" sz="3200" dirty="0" smtClean="0"/>
          </a:p>
          <a:p>
            <a:pPr>
              <a:lnSpc>
                <a:spcPct val="80000"/>
              </a:lnSpc>
            </a:pPr>
            <a:endParaRPr lang="en-US" altLang="tr-TR" sz="3200" dirty="0"/>
          </a:p>
          <a:p>
            <a:pPr>
              <a:lnSpc>
                <a:spcPct val="80000"/>
              </a:lnSpc>
            </a:pPr>
            <a:r>
              <a:rPr lang="en-US" altLang="tr-TR" sz="3200" dirty="0"/>
              <a:t>The unpredictability of these other agents can introduce many </a:t>
            </a:r>
            <a:r>
              <a:rPr lang="tr-TR" altLang="tr-TR" sz="3200" dirty="0" smtClean="0"/>
              <a:t>   </a:t>
            </a:r>
            <a:r>
              <a:rPr lang="en-US" altLang="tr-TR" sz="3200" dirty="0" smtClean="0"/>
              <a:t>possible contingencies</a:t>
            </a:r>
            <a:r>
              <a:rPr lang="tr-TR" altLang="tr-TR" sz="3200" dirty="0" smtClean="0"/>
              <a:t>.</a:t>
            </a:r>
          </a:p>
          <a:p>
            <a:pPr>
              <a:lnSpc>
                <a:spcPct val="80000"/>
              </a:lnSpc>
            </a:pPr>
            <a:endParaRPr lang="en-US" altLang="tr-TR" sz="3200" dirty="0"/>
          </a:p>
          <a:p>
            <a:pPr>
              <a:lnSpc>
                <a:spcPct val="80000"/>
              </a:lnSpc>
              <a:buFontTx/>
              <a:buNone/>
            </a:pPr>
            <a:endParaRPr lang="en-US" altLang="tr-TR" sz="3200" dirty="0"/>
          </a:p>
          <a:p>
            <a:pPr>
              <a:lnSpc>
                <a:spcPct val="80000"/>
              </a:lnSpc>
            </a:pPr>
            <a:r>
              <a:rPr lang="en-US" altLang="tr-TR" sz="3200" dirty="0"/>
              <a:t>There could be </a:t>
            </a:r>
            <a:r>
              <a:rPr lang="en-US" altLang="tr-TR" sz="3200" i="1" dirty="0"/>
              <a:t>competitive</a:t>
            </a:r>
            <a:r>
              <a:rPr lang="en-US" altLang="tr-TR" sz="3200" dirty="0"/>
              <a:t> or </a:t>
            </a:r>
            <a:r>
              <a:rPr lang="en-US" altLang="tr-TR" sz="3200" i="1" dirty="0"/>
              <a:t>cooperative</a:t>
            </a:r>
            <a:r>
              <a:rPr lang="en-US" altLang="tr-TR" sz="3200" dirty="0"/>
              <a:t> environments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tr-TR" sz="3200" dirty="0"/>
          </a:p>
          <a:p>
            <a:pPr>
              <a:lnSpc>
                <a:spcPct val="80000"/>
              </a:lnSpc>
            </a:pPr>
            <a:r>
              <a:rPr lang="en-US" altLang="tr-TR" sz="3200" dirty="0"/>
              <a:t>Competitive environments, in which the agent’s goals are in </a:t>
            </a:r>
            <a:r>
              <a:rPr lang="tr-TR" altLang="tr-TR" sz="3200" dirty="0" smtClean="0"/>
              <a:t>        </a:t>
            </a:r>
            <a:r>
              <a:rPr lang="en-US" altLang="tr-TR" sz="3200" dirty="0" smtClean="0"/>
              <a:t>conflict </a:t>
            </a:r>
            <a:r>
              <a:rPr lang="en-US" altLang="tr-TR" sz="3200" dirty="0"/>
              <a:t>require </a:t>
            </a:r>
            <a:r>
              <a:rPr lang="en-US" altLang="tr-TR" sz="3200" dirty="0">
                <a:solidFill>
                  <a:srgbClr val="FF0000"/>
                </a:solidFill>
              </a:rPr>
              <a:t>adversarial search</a:t>
            </a:r>
            <a:r>
              <a:rPr lang="en-US" altLang="tr-TR" sz="3200" dirty="0"/>
              <a:t> – these problems are called as </a:t>
            </a:r>
            <a:r>
              <a:rPr lang="tr-TR" altLang="tr-TR" sz="3200" dirty="0" smtClean="0"/>
              <a:t>        </a:t>
            </a:r>
            <a:r>
              <a:rPr lang="tr-TR" altLang="tr-TR" sz="3200" dirty="0" smtClean="0">
                <a:solidFill>
                  <a:srgbClr val="FF0000"/>
                </a:solidFill>
              </a:rPr>
              <a:t>GAMES</a:t>
            </a:r>
            <a:endParaRPr lang="en-US" altLang="tr-TR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551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Games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98862" y="2133650"/>
            <a:ext cx="5791199" cy="367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88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Games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 smtClean="0"/>
              <a:t>Many different kinds of games!</a:t>
            </a:r>
          </a:p>
          <a:p>
            <a:pPr lvl="1" eaLnBrk="1" hangingPunct="1"/>
            <a:endParaRPr lang="en-US" sz="2400" dirty="0" smtClean="0"/>
          </a:p>
          <a:p>
            <a:pPr marL="840745" lvl="1" indent="-342900" eaLnBrk="1" hangingPunct="1">
              <a:buFont typeface="Arial" panose="020B0604020202020204" pitchFamily="34" charset="0"/>
              <a:buChar char="•"/>
            </a:pPr>
            <a:r>
              <a:rPr lang="en-US" sz="2400" dirty="0" smtClean="0"/>
              <a:t>Deterministic or stochastic</a:t>
            </a:r>
          </a:p>
          <a:p>
            <a:pPr marL="840745" lvl="1" indent="-342900" eaLnBrk="1" hangingPunct="1">
              <a:buFont typeface="Arial" panose="020B0604020202020204" pitchFamily="34" charset="0"/>
              <a:buChar char="•"/>
            </a:pPr>
            <a:r>
              <a:rPr lang="en-US" sz="2400" dirty="0" smtClean="0"/>
              <a:t>One, two, or more players</a:t>
            </a:r>
          </a:p>
          <a:p>
            <a:pPr marL="840745" lvl="1" indent="-342900" eaLnBrk="1" hangingPunct="1">
              <a:buFont typeface="Arial" panose="020B0604020202020204" pitchFamily="34" charset="0"/>
              <a:buChar char="•"/>
            </a:pPr>
            <a:r>
              <a:rPr lang="en-US" sz="2400" dirty="0" smtClean="0"/>
              <a:t>Zero sum</a:t>
            </a:r>
          </a:p>
          <a:p>
            <a:pPr marL="840745" lvl="1" indent="-342900" eaLnBrk="1" hangingPunct="1">
              <a:buFont typeface="Arial" panose="020B0604020202020204" pitchFamily="34" charset="0"/>
              <a:buChar char="•"/>
            </a:pPr>
            <a:r>
              <a:rPr lang="en-US" sz="2400" dirty="0" smtClean="0"/>
              <a:t>Perfect information</a:t>
            </a:r>
            <a:endParaRPr lang="tr-TR" sz="2400" dirty="0" smtClean="0"/>
          </a:p>
          <a:p>
            <a:pPr lvl="1" eaLnBrk="1" hangingPunct="1"/>
            <a:endParaRPr lang="en-US" sz="2400" dirty="0" smtClean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79182" y="1845618"/>
            <a:ext cx="5148607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893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Games</a:t>
            </a:r>
            <a:endParaRPr lang="en-US" dirty="0"/>
          </a:p>
        </p:txBody>
      </p:sp>
      <p:graphicFrame>
        <p:nvGraphicFramePr>
          <p:cNvPr id="3" name="İçerik Yer Tutucusu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102173"/>
              </p:ext>
            </p:extLst>
          </p:nvPr>
        </p:nvGraphicFramePr>
        <p:xfrm>
          <a:off x="262558" y="1773610"/>
          <a:ext cx="1137920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3067">
                  <a:extLst>
                    <a:ext uri="{9D8B030D-6E8A-4147-A177-3AD203B41FA5}">
                      <a16:colId xmlns:a16="http://schemas.microsoft.com/office/drawing/2014/main" val="2097554854"/>
                    </a:ext>
                  </a:extLst>
                </a:gridCol>
                <a:gridCol w="3793067">
                  <a:extLst>
                    <a:ext uri="{9D8B030D-6E8A-4147-A177-3AD203B41FA5}">
                      <a16:colId xmlns:a16="http://schemas.microsoft.com/office/drawing/2014/main" val="3806553197"/>
                    </a:ext>
                  </a:extLst>
                </a:gridCol>
                <a:gridCol w="3793067">
                  <a:extLst>
                    <a:ext uri="{9D8B030D-6E8A-4147-A177-3AD203B41FA5}">
                      <a16:colId xmlns:a16="http://schemas.microsoft.com/office/drawing/2014/main" val="2370686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Deterministic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Chance</a:t>
                      </a:r>
                      <a:r>
                        <a:rPr lang="tr-TR" baseline="0" dirty="0" smtClean="0"/>
                        <a:t> </a:t>
                      </a:r>
                      <a:r>
                        <a:rPr lang="tr-TR" baseline="0" dirty="0" err="1" smtClean="0"/>
                        <a:t>Moves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74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smtClean="0"/>
                        <a:t>Perfect Information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Chess</a:t>
                      </a:r>
                      <a:r>
                        <a:rPr lang="tr-TR" dirty="0" smtClean="0"/>
                        <a:t>,</a:t>
                      </a:r>
                      <a:r>
                        <a:rPr lang="tr-TR" baseline="0" dirty="0" smtClean="0"/>
                        <a:t> </a:t>
                      </a:r>
                      <a:r>
                        <a:rPr lang="tr-TR" baseline="0" dirty="0" err="1" smtClean="0"/>
                        <a:t>Go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Backgammon</a:t>
                      </a:r>
                      <a:r>
                        <a:rPr lang="tr-TR" dirty="0" smtClean="0"/>
                        <a:t>, </a:t>
                      </a:r>
                      <a:r>
                        <a:rPr lang="tr-TR" dirty="0" err="1" smtClean="0"/>
                        <a:t>Monopoly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414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Imperfect</a:t>
                      </a:r>
                      <a:r>
                        <a:rPr lang="tr-TR" dirty="0" smtClean="0"/>
                        <a:t> Information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Battleship</a:t>
                      </a:r>
                      <a:r>
                        <a:rPr lang="tr-TR" dirty="0" smtClean="0"/>
                        <a:t>, </a:t>
                      </a:r>
                      <a:r>
                        <a:rPr lang="tr-TR" dirty="0" err="1" smtClean="0"/>
                        <a:t>Tic-Tac-Toe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Poker, </a:t>
                      </a:r>
                      <a:r>
                        <a:rPr lang="tr-TR" dirty="0" err="1" smtClean="0"/>
                        <a:t>Scrabble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9079370"/>
                  </a:ext>
                </a:extLst>
              </a:tr>
            </a:tbl>
          </a:graphicData>
        </a:graphic>
      </p:graphicFrame>
      <p:sp>
        <p:nvSpPr>
          <p:cNvPr id="4" name="Dikdörtgen 3"/>
          <p:cNvSpPr/>
          <p:nvPr/>
        </p:nvSpPr>
        <p:spPr>
          <a:xfrm>
            <a:off x="298561" y="3213770"/>
            <a:ext cx="1130719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0000"/>
                </a:solidFill>
                <a:latin typeface="inter-bold"/>
              </a:rPr>
              <a:t>Deterministic </a:t>
            </a:r>
            <a:r>
              <a:rPr lang="en-US" b="1" dirty="0">
                <a:solidFill>
                  <a:srgbClr val="000000"/>
                </a:solidFill>
                <a:latin typeface="inter-bold"/>
              </a:rPr>
              <a:t>games:</a:t>
            </a:r>
            <a:r>
              <a:rPr lang="en-US" dirty="0">
                <a:solidFill>
                  <a:srgbClr val="000000"/>
                </a:solidFill>
                <a:latin typeface="inter-regular"/>
              </a:rPr>
              <a:t> Deterministic games are those games which follow a strict pattern and set of rules for the games, and there is no randomness associated with them. </a:t>
            </a:r>
            <a:endParaRPr lang="tr-TR" dirty="0" smtClean="0">
              <a:solidFill>
                <a:srgbClr val="000000"/>
              </a:solidFill>
              <a:latin typeface="inter-regular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inter-regular"/>
              </a:rPr>
              <a:t>Examples </a:t>
            </a:r>
            <a:r>
              <a:rPr lang="en-US" dirty="0">
                <a:solidFill>
                  <a:srgbClr val="000000"/>
                </a:solidFill>
                <a:latin typeface="inter-regular"/>
              </a:rPr>
              <a:t>are chess, Checkers, Go, tic-tac-toe, etc</a:t>
            </a:r>
            <a:r>
              <a:rPr lang="en-US" dirty="0" smtClean="0">
                <a:solidFill>
                  <a:srgbClr val="000000"/>
                </a:solidFill>
                <a:latin typeface="inter-regular"/>
              </a:rPr>
              <a:t>.</a:t>
            </a:r>
            <a:endParaRPr lang="tr-TR" dirty="0" smtClean="0">
              <a:solidFill>
                <a:srgbClr val="000000"/>
              </a:solidFill>
              <a:latin typeface="inter-regular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inter-regular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inter-bold"/>
              </a:rPr>
              <a:t>Non-deterministic games:</a:t>
            </a:r>
            <a:r>
              <a:rPr lang="en-US" dirty="0">
                <a:solidFill>
                  <a:srgbClr val="000000"/>
                </a:solidFill>
                <a:latin typeface="inter-regular"/>
              </a:rPr>
              <a:t> Non-deterministic are those games which have various unpredictable events and has a factor of chance or luck. </a:t>
            </a:r>
            <a:endParaRPr lang="tr-TR" dirty="0" smtClean="0">
              <a:solidFill>
                <a:srgbClr val="000000"/>
              </a:solidFill>
              <a:latin typeface="inter-regular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inter-regular"/>
              </a:rPr>
              <a:t>This </a:t>
            </a:r>
            <a:r>
              <a:rPr lang="en-US" dirty="0">
                <a:solidFill>
                  <a:srgbClr val="000000"/>
                </a:solidFill>
                <a:latin typeface="inter-regular"/>
              </a:rPr>
              <a:t>factor of chance or luck is introduced by either dice or cards</a:t>
            </a:r>
            <a:r>
              <a:rPr lang="en-US" dirty="0" smtClean="0">
                <a:solidFill>
                  <a:srgbClr val="000000"/>
                </a:solidFill>
                <a:latin typeface="inter-regular"/>
              </a:rPr>
              <a:t>.</a:t>
            </a:r>
            <a:endParaRPr lang="tr-TR" dirty="0" smtClean="0">
              <a:solidFill>
                <a:srgbClr val="000000"/>
              </a:solidFill>
              <a:latin typeface="inter-regular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inter-regular"/>
              </a:rPr>
              <a:t> </a:t>
            </a:r>
            <a:r>
              <a:rPr lang="en-US" dirty="0">
                <a:solidFill>
                  <a:srgbClr val="000000"/>
                </a:solidFill>
                <a:latin typeface="inter-regular"/>
              </a:rPr>
              <a:t>These are random, and each action response is not fixed. </a:t>
            </a:r>
            <a:endParaRPr lang="tr-TR" dirty="0" smtClean="0">
              <a:solidFill>
                <a:srgbClr val="000000"/>
              </a:solidFill>
              <a:latin typeface="inter-regular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inter-regular"/>
              </a:rPr>
              <a:t>Such </a:t>
            </a:r>
            <a:r>
              <a:rPr lang="en-US" dirty="0">
                <a:solidFill>
                  <a:srgbClr val="000000"/>
                </a:solidFill>
                <a:latin typeface="inter-regular"/>
              </a:rPr>
              <a:t>games are also called as </a:t>
            </a:r>
            <a:r>
              <a:rPr lang="en-US" b="1" dirty="0" smtClean="0">
                <a:solidFill>
                  <a:srgbClr val="000000"/>
                </a:solidFill>
                <a:latin typeface="inter-regular"/>
              </a:rPr>
              <a:t>stochastic</a:t>
            </a:r>
            <a:r>
              <a:rPr lang="tr-TR" dirty="0" smtClean="0">
                <a:solidFill>
                  <a:srgbClr val="000000"/>
                </a:solidFill>
                <a:latin typeface="inter-regular"/>
              </a:rPr>
              <a:t>  </a:t>
            </a:r>
            <a:r>
              <a:rPr lang="en-US" b="1" dirty="0" smtClean="0">
                <a:solidFill>
                  <a:srgbClr val="000000"/>
                </a:solidFill>
                <a:latin typeface="inter-regular"/>
              </a:rPr>
              <a:t>games</a:t>
            </a:r>
            <a:r>
              <a:rPr lang="en-US" dirty="0" smtClean="0">
                <a:solidFill>
                  <a:srgbClr val="000000"/>
                </a:solidFill>
                <a:latin typeface="inter-regular"/>
              </a:rPr>
              <a:t>.</a:t>
            </a:r>
            <a:endParaRPr lang="tr-TR" dirty="0" smtClean="0">
              <a:solidFill>
                <a:srgbClr val="000000"/>
              </a:solidFill>
              <a:latin typeface="inter-regular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inter-regular"/>
              </a:rPr>
              <a:t>Example</a:t>
            </a:r>
            <a:r>
              <a:rPr lang="en-US" dirty="0">
                <a:solidFill>
                  <a:srgbClr val="000000"/>
                </a:solidFill>
                <a:latin typeface="inter-regular"/>
              </a:rPr>
              <a:t>: Backgammon, Monopoly, Poker, etc.</a:t>
            </a:r>
            <a:endParaRPr lang="en-US" b="0" i="0" dirty="0">
              <a:solidFill>
                <a:srgbClr val="000000"/>
              </a:solidFill>
              <a:effectLst/>
              <a:latin typeface="inter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89593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Games</a:t>
            </a:r>
            <a:endParaRPr lang="en-US" dirty="0"/>
          </a:p>
        </p:txBody>
      </p:sp>
      <p:graphicFrame>
        <p:nvGraphicFramePr>
          <p:cNvPr id="3" name="İçerik Yer Tutucusu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102173"/>
              </p:ext>
            </p:extLst>
          </p:nvPr>
        </p:nvGraphicFramePr>
        <p:xfrm>
          <a:off x="262558" y="1773610"/>
          <a:ext cx="1137920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3067">
                  <a:extLst>
                    <a:ext uri="{9D8B030D-6E8A-4147-A177-3AD203B41FA5}">
                      <a16:colId xmlns:a16="http://schemas.microsoft.com/office/drawing/2014/main" val="2097554854"/>
                    </a:ext>
                  </a:extLst>
                </a:gridCol>
                <a:gridCol w="3793067">
                  <a:extLst>
                    <a:ext uri="{9D8B030D-6E8A-4147-A177-3AD203B41FA5}">
                      <a16:colId xmlns:a16="http://schemas.microsoft.com/office/drawing/2014/main" val="3806553197"/>
                    </a:ext>
                  </a:extLst>
                </a:gridCol>
                <a:gridCol w="3793067">
                  <a:extLst>
                    <a:ext uri="{9D8B030D-6E8A-4147-A177-3AD203B41FA5}">
                      <a16:colId xmlns:a16="http://schemas.microsoft.com/office/drawing/2014/main" val="23706863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Deterministic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Chance</a:t>
                      </a:r>
                      <a:r>
                        <a:rPr lang="tr-TR" baseline="0" dirty="0" smtClean="0"/>
                        <a:t> </a:t>
                      </a:r>
                      <a:r>
                        <a:rPr lang="tr-TR" baseline="0" dirty="0" err="1" smtClean="0"/>
                        <a:t>Moves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74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smtClean="0"/>
                        <a:t>Perfect Information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Chess</a:t>
                      </a:r>
                      <a:r>
                        <a:rPr lang="tr-TR" dirty="0" smtClean="0"/>
                        <a:t>,</a:t>
                      </a:r>
                      <a:r>
                        <a:rPr lang="tr-TR" baseline="0" dirty="0" smtClean="0"/>
                        <a:t> </a:t>
                      </a:r>
                      <a:r>
                        <a:rPr lang="tr-TR" baseline="0" dirty="0" err="1" smtClean="0"/>
                        <a:t>Go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Backgammon</a:t>
                      </a:r>
                      <a:r>
                        <a:rPr lang="tr-TR" dirty="0" smtClean="0"/>
                        <a:t>, </a:t>
                      </a:r>
                      <a:r>
                        <a:rPr lang="tr-TR" dirty="0" err="1" smtClean="0"/>
                        <a:t>Monopoly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414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Imperfect</a:t>
                      </a:r>
                      <a:r>
                        <a:rPr lang="tr-TR" dirty="0" smtClean="0"/>
                        <a:t> Information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Battleship</a:t>
                      </a:r>
                      <a:r>
                        <a:rPr lang="tr-TR" dirty="0" smtClean="0"/>
                        <a:t>, </a:t>
                      </a:r>
                      <a:r>
                        <a:rPr lang="tr-TR" dirty="0" err="1" smtClean="0"/>
                        <a:t>Tic-Tac-Toe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Poker, </a:t>
                      </a:r>
                      <a:r>
                        <a:rPr lang="tr-TR" dirty="0" err="1" smtClean="0"/>
                        <a:t>Scrabble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9079370"/>
                  </a:ext>
                </a:extLst>
              </a:tr>
            </a:tbl>
          </a:graphicData>
        </a:graphic>
      </p:graphicFrame>
      <p:sp>
        <p:nvSpPr>
          <p:cNvPr id="4" name="Dikdörtgen 3"/>
          <p:cNvSpPr/>
          <p:nvPr/>
        </p:nvSpPr>
        <p:spPr>
          <a:xfrm>
            <a:off x="298561" y="3213770"/>
            <a:ext cx="1130719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inter-regular"/>
              </a:rPr>
              <a:t>Perfect information: </a:t>
            </a:r>
            <a:r>
              <a:rPr lang="en-US" dirty="0">
                <a:solidFill>
                  <a:srgbClr val="000000"/>
                </a:solidFill>
                <a:latin typeface="inter-regular"/>
              </a:rPr>
              <a:t>A game with the perfect information is that in which agents can look into the complete board. </a:t>
            </a:r>
            <a:endParaRPr lang="tr-TR" dirty="0" smtClean="0">
              <a:solidFill>
                <a:srgbClr val="000000"/>
              </a:solidFill>
              <a:latin typeface="inter-regular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inter-regular"/>
              </a:rPr>
              <a:t>Agents </a:t>
            </a:r>
            <a:r>
              <a:rPr lang="en-US" dirty="0">
                <a:solidFill>
                  <a:srgbClr val="000000"/>
                </a:solidFill>
                <a:latin typeface="inter-regular"/>
              </a:rPr>
              <a:t>have all the information about the game, and they can see each other moves also. </a:t>
            </a:r>
            <a:endParaRPr lang="tr-TR" dirty="0" smtClean="0">
              <a:solidFill>
                <a:srgbClr val="000000"/>
              </a:solidFill>
              <a:latin typeface="inter-regular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inter-regular"/>
              </a:rPr>
              <a:t>Examples </a:t>
            </a:r>
            <a:r>
              <a:rPr lang="en-US" dirty="0">
                <a:solidFill>
                  <a:srgbClr val="000000"/>
                </a:solidFill>
                <a:latin typeface="inter-regular"/>
              </a:rPr>
              <a:t>are </a:t>
            </a:r>
            <a:r>
              <a:rPr lang="en-US" dirty="0" smtClean="0">
                <a:solidFill>
                  <a:srgbClr val="000000"/>
                </a:solidFill>
                <a:latin typeface="inter-regular"/>
              </a:rPr>
              <a:t>Chess</a:t>
            </a:r>
            <a:r>
              <a:rPr lang="tr-TR" dirty="0" smtClean="0">
                <a:solidFill>
                  <a:srgbClr val="000000"/>
                </a:solidFill>
                <a:latin typeface="inter-regular"/>
              </a:rPr>
              <a:t>,</a:t>
            </a:r>
            <a:r>
              <a:rPr lang="en-US" dirty="0" smtClean="0">
                <a:solidFill>
                  <a:srgbClr val="000000"/>
                </a:solidFill>
                <a:latin typeface="inter-regular"/>
              </a:rPr>
              <a:t> </a:t>
            </a:r>
            <a:r>
              <a:rPr lang="en-US" dirty="0">
                <a:solidFill>
                  <a:srgbClr val="000000"/>
                </a:solidFill>
                <a:latin typeface="inter-regular"/>
              </a:rPr>
              <a:t>Go, etc</a:t>
            </a:r>
            <a:r>
              <a:rPr lang="en-US" dirty="0" smtClean="0">
                <a:solidFill>
                  <a:srgbClr val="000000"/>
                </a:solidFill>
                <a:latin typeface="inter-regular"/>
              </a:rPr>
              <a:t>.</a:t>
            </a:r>
            <a:endParaRPr lang="tr-TR" dirty="0" smtClean="0">
              <a:solidFill>
                <a:srgbClr val="000000"/>
              </a:solidFill>
              <a:latin typeface="inter-regular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inter-regular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inter-regular"/>
              </a:rPr>
              <a:t>Imperfect information: </a:t>
            </a:r>
            <a:r>
              <a:rPr lang="en-US" dirty="0">
                <a:solidFill>
                  <a:srgbClr val="000000"/>
                </a:solidFill>
                <a:latin typeface="inter-regular"/>
              </a:rPr>
              <a:t>If in a game agents do not have all information about the game and not </a:t>
            </a:r>
            <a:endParaRPr lang="tr-TR" dirty="0" smtClean="0">
              <a:solidFill>
                <a:srgbClr val="000000"/>
              </a:solidFill>
              <a:latin typeface="inter-regular"/>
            </a:endParaRPr>
          </a:p>
          <a:p>
            <a:pPr algn="just"/>
            <a:r>
              <a:rPr lang="en-US" dirty="0" smtClean="0">
                <a:solidFill>
                  <a:srgbClr val="000000"/>
                </a:solidFill>
                <a:latin typeface="inter-regular"/>
              </a:rPr>
              <a:t>aware </a:t>
            </a:r>
            <a:r>
              <a:rPr lang="en-US" dirty="0">
                <a:solidFill>
                  <a:srgbClr val="000000"/>
                </a:solidFill>
                <a:latin typeface="inter-regular"/>
              </a:rPr>
              <a:t>with what's going on, such type of games are called the game with imperfect information, </a:t>
            </a:r>
            <a:r>
              <a:rPr lang="tr-TR" dirty="0" smtClean="0">
                <a:solidFill>
                  <a:srgbClr val="000000"/>
                </a:solidFill>
                <a:latin typeface="inter-regular"/>
              </a:rPr>
              <a:t>    </a:t>
            </a:r>
            <a:r>
              <a:rPr lang="en-US" dirty="0" smtClean="0">
                <a:solidFill>
                  <a:srgbClr val="000000"/>
                </a:solidFill>
                <a:latin typeface="inter-regular"/>
              </a:rPr>
              <a:t>such </a:t>
            </a:r>
            <a:r>
              <a:rPr lang="en-US" dirty="0">
                <a:solidFill>
                  <a:srgbClr val="000000"/>
                </a:solidFill>
                <a:latin typeface="inter-regular"/>
              </a:rPr>
              <a:t>as tic-tac-toe, Battleship</a:t>
            </a:r>
            <a:r>
              <a:rPr lang="en-US" dirty="0" smtClean="0">
                <a:solidFill>
                  <a:srgbClr val="000000"/>
                </a:solidFill>
                <a:latin typeface="inter-regular"/>
              </a:rPr>
              <a:t>, </a:t>
            </a:r>
            <a:r>
              <a:rPr lang="en-US" dirty="0">
                <a:solidFill>
                  <a:srgbClr val="000000"/>
                </a:solidFill>
                <a:latin typeface="inter-regular"/>
              </a:rPr>
              <a:t>etc.</a:t>
            </a:r>
            <a:endParaRPr lang="en-US" b="0" i="0" dirty="0">
              <a:solidFill>
                <a:srgbClr val="000000"/>
              </a:solidFill>
              <a:effectLst/>
              <a:latin typeface="inter-regular"/>
            </a:endParaRPr>
          </a:p>
        </p:txBody>
      </p:sp>
    </p:spTree>
    <p:extLst>
      <p:ext uri="{BB962C8B-B14F-4D97-AF65-F5344CB8AC3E}">
        <p14:creationId xmlns:p14="http://schemas.microsoft.com/office/powerpoint/2010/main" val="402629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14870</TotalTime>
  <Words>2419</Words>
  <Application>Microsoft Office PowerPoint</Application>
  <PresentationFormat>Özel</PresentationFormat>
  <Paragraphs>353</Paragraphs>
  <Slides>48</Slides>
  <Notes>16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13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48</vt:i4>
      </vt:variant>
    </vt:vector>
  </HeadingPairs>
  <TitlesOfParts>
    <vt:vector size="62" baseType="lpstr">
      <vt:lpstr>Times-Roman</vt:lpstr>
      <vt:lpstr>inter-regular</vt:lpstr>
      <vt:lpstr>ＭＳ Ｐゴシック</vt:lpstr>
      <vt:lpstr>Wingdings</vt:lpstr>
      <vt:lpstr>Arial</vt:lpstr>
      <vt:lpstr>Calibri</vt:lpstr>
      <vt:lpstr>Noto Sans</vt:lpstr>
      <vt:lpstr>Times New Roman</vt:lpstr>
      <vt:lpstr>inter-bold</vt:lpstr>
      <vt:lpstr>Calibri Light</vt:lpstr>
      <vt:lpstr>Symbol</vt:lpstr>
      <vt:lpstr>맑은 고딕</vt:lpstr>
      <vt:lpstr>굴림체</vt:lpstr>
      <vt:lpstr>Office 테마</vt:lpstr>
      <vt:lpstr>CENG401 MACHINE LEARNING  AND  ARTIFICIAL  INTELLIGENCE</vt:lpstr>
      <vt:lpstr>ADVERSARIAL SEARCH</vt:lpstr>
      <vt:lpstr>ADVERSARIAL SEARCH</vt:lpstr>
      <vt:lpstr>Games</vt:lpstr>
      <vt:lpstr>Games</vt:lpstr>
      <vt:lpstr>Games</vt:lpstr>
      <vt:lpstr>Games</vt:lpstr>
      <vt:lpstr>Games</vt:lpstr>
      <vt:lpstr>Games</vt:lpstr>
      <vt:lpstr>Game Search Problem</vt:lpstr>
      <vt:lpstr>Game Search Problem</vt:lpstr>
      <vt:lpstr>Deterministic Games</vt:lpstr>
      <vt:lpstr>Zero-Sum Games</vt:lpstr>
      <vt:lpstr>Adversarial Search</vt:lpstr>
      <vt:lpstr>Zero-Sum Game</vt:lpstr>
      <vt:lpstr>Deterministic Single-Player</vt:lpstr>
      <vt:lpstr>Deterministic Two-Player</vt:lpstr>
      <vt:lpstr>Searching for the next move</vt:lpstr>
      <vt:lpstr>Two-player Games</vt:lpstr>
      <vt:lpstr>Game Tree</vt:lpstr>
      <vt:lpstr>Example: Tic-Tac-Toe</vt:lpstr>
      <vt:lpstr>The minimax algorithm</vt:lpstr>
      <vt:lpstr>Generate Game Tree</vt:lpstr>
      <vt:lpstr>Minimax Example</vt:lpstr>
      <vt:lpstr>Minimax value</vt:lpstr>
      <vt:lpstr>Minimax: Recursive implementation</vt:lpstr>
      <vt:lpstr>The Minimax Algorithm Properties</vt:lpstr>
      <vt:lpstr>Resource Limits</vt:lpstr>
      <vt:lpstr>Alpha-Beta Pruning</vt:lpstr>
      <vt:lpstr>Alpha-Beta Implementation</vt:lpstr>
      <vt:lpstr>α-β pruning</vt:lpstr>
      <vt:lpstr>Alpha-Beta Pruning Properties</vt:lpstr>
      <vt:lpstr>α-β pruning: example</vt:lpstr>
      <vt:lpstr>α-β pruning: example</vt:lpstr>
      <vt:lpstr>α-β pruning: example</vt:lpstr>
      <vt:lpstr>α-β pruning: example</vt:lpstr>
      <vt:lpstr>α-β pruning: example</vt:lpstr>
      <vt:lpstr>α-β pruning: example</vt:lpstr>
      <vt:lpstr>α-β pruning: example</vt:lpstr>
      <vt:lpstr>α-β pruning: example</vt:lpstr>
      <vt:lpstr>α-β pruning: General Principle</vt:lpstr>
      <vt:lpstr>Why is it called α-β?</vt:lpstr>
      <vt:lpstr>Imperfect Real-Time Decisions</vt:lpstr>
      <vt:lpstr>Evaluation Functions</vt:lpstr>
      <vt:lpstr>Evaluation Functions</vt:lpstr>
      <vt:lpstr>Evaluation Functions</vt:lpstr>
      <vt:lpstr>Cutting off search</vt:lpstr>
      <vt:lpstr>Expectimax Search Trees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Office 365</cp:lastModifiedBy>
  <cp:revision>153</cp:revision>
  <dcterms:created xsi:type="dcterms:W3CDTF">2010-02-01T08:03:16Z</dcterms:created>
  <dcterms:modified xsi:type="dcterms:W3CDTF">2022-11-11T12:41:07Z</dcterms:modified>
  <cp:category>www.slidemembers.com</cp:category>
</cp:coreProperties>
</file>